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698500" y="8657488"/>
            <a:ext cx="11607801" cy="461060"/>
          </a:xfrm>
          <a:prstGeom prst="rect">
            <a:avLst/>
          </a:prstGeom>
        </p:spPr>
        <p:txBody>
          <a:bodyPr anchor="b"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698500" y="1854200"/>
            <a:ext cx="11609057" cy="3302000"/>
          </a:xfrm>
          <a:prstGeom prst="rect">
            <a:avLst/>
          </a:prstGeom>
        </p:spPr>
        <p:txBody>
          <a:bodyPr anchor="b"/>
          <a:lstStyle>
            <a:lvl1pPr>
              <a:defRPr spc="-164" sz="82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698500" y="5105400"/>
            <a:ext cx="11607800" cy="145639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698500" y="3568700"/>
            <a:ext cx="11607800" cy="26177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698500" y="6209979"/>
            <a:ext cx="11607800" cy="671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698500" y="999066"/>
            <a:ext cx="11607800" cy="521091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/>
          <p:nvPr>
            <p:ph type="body" sz="half" idx="1" hasCustomPrompt="1"/>
          </p:nvPr>
        </p:nvSpPr>
        <p:spPr>
          <a:xfrm>
            <a:off x="736600" y="3721100"/>
            <a:ext cx="11531600" cy="2324100"/>
          </a:xfrm>
          <a:prstGeom prst="rect">
            <a:avLst/>
          </a:prstGeom>
        </p:spPr>
        <p:txBody>
          <a:bodyPr anchor="ctr"/>
          <a:lstStyle>
            <a:lvl1pPr marL="457200" indent="-3429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57200" indent="1143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57200" indent="5715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57200" indent="10287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57200" indent="14859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tribution"/>
          <p:cNvSpPr txBox="1"/>
          <p:nvPr>
            <p:ph type="body" sz="quarter" idx="21" hasCustomPrompt="1"/>
          </p:nvPr>
        </p:nvSpPr>
        <p:spPr>
          <a:xfrm>
            <a:off x="1219200" y="6426200"/>
            <a:ext cx="11049000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Attribution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pappardelle pasta with parsley butter, roasted hazelnuts and shaved parmesan cheese"/>
          <p:cNvSpPr/>
          <p:nvPr>
            <p:ph type="pic" idx="21"/>
          </p:nvPr>
        </p:nvSpPr>
        <p:spPr>
          <a:xfrm>
            <a:off x="-2082800" y="687558"/>
            <a:ext cx="11165190" cy="8373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Bowl of salad with fried rice, boiled eggs and chopsticks"/>
          <p:cNvSpPr/>
          <p:nvPr>
            <p:ph type="pic" sz="half" idx="22"/>
          </p:nvPr>
        </p:nvSpPr>
        <p:spPr>
          <a:xfrm>
            <a:off x="6597650" y="292100"/>
            <a:ext cx="5740400" cy="45923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Bowl with salmon cakes, salad and houmous"/>
          <p:cNvSpPr/>
          <p:nvPr>
            <p:ph type="pic" idx="23"/>
          </p:nvPr>
        </p:nvSpPr>
        <p:spPr>
          <a:xfrm>
            <a:off x="4984750" y="2749413"/>
            <a:ext cx="7937500" cy="9238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/>
          <p:nvPr>
            <p:ph type="pic" idx="21"/>
          </p:nvPr>
        </p:nvSpPr>
        <p:spPr>
          <a:xfrm>
            <a:off x="-1016000" y="-1054100"/>
            <a:ext cx="14427200" cy="115417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376767" y="-915894"/>
            <a:ext cx="17835652" cy="106821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698500" y="5181600"/>
            <a:ext cx="11607800" cy="3302000"/>
          </a:xfrm>
          <a:prstGeom prst="rect">
            <a:avLst/>
          </a:prstGeom>
        </p:spPr>
        <p:txBody>
          <a:bodyPr anchor="b"/>
          <a:lstStyle>
            <a:lvl1pPr>
              <a:defRPr spc="-164" sz="82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698500" y="8432800"/>
            <a:ext cx="11607800" cy="68976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hor and Date"/>
          <p:cNvSpPr txBox="1"/>
          <p:nvPr>
            <p:ph type="body" sz="quarter" idx="22" hasCustomPrompt="1"/>
          </p:nvPr>
        </p:nvSpPr>
        <p:spPr>
          <a:xfrm>
            <a:off x="698500" y="571500"/>
            <a:ext cx="11607801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Author and Date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xfrm>
            <a:off x="6349999" y="9220199"/>
            <a:ext cx="297893" cy="287479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 "/>
          <p:cNvSpPr/>
          <p:nvPr>
            <p:ph type="pic" idx="21"/>
          </p:nvPr>
        </p:nvSpPr>
        <p:spPr>
          <a:xfrm>
            <a:off x="5319129" y="495299"/>
            <a:ext cx="7543801" cy="87800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698500" y="5003800"/>
            <a:ext cx="5105400" cy="4044566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Slide Title"/>
          <p:cNvSpPr txBox="1"/>
          <p:nvPr>
            <p:ph type="title" hasCustomPrompt="1"/>
          </p:nvPr>
        </p:nvSpPr>
        <p:spPr>
          <a:xfrm>
            <a:off x="698500" y="692534"/>
            <a:ext cx="5105400" cy="4387466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89358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wl of pappardelle pasta with parsley butter, roasted hazelnuts and shaved parmesan cheese"/>
          <p:cNvSpPr/>
          <p:nvPr>
            <p:ph type="pic" idx="21"/>
          </p:nvPr>
        </p:nvSpPr>
        <p:spPr>
          <a:xfrm>
            <a:off x="6172200" y="596900"/>
            <a:ext cx="6448425" cy="8597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Title"/>
          <p:cNvSpPr txBox="1"/>
          <p:nvPr>
            <p:ph type="title" hasCustomPrompt="1"/>
          </p:nvPr>
        </p:nvSpPr>
        <p:spPr>
          <a:xfrm>
            <a:off x="698500" y="444500"/>
            <a:ext cx="5105400" cy="10160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2" name="Slide Subtitle"/>
          <p:cNvSpPr txBox="1"/>
          <p:nvPr>
            <p:ph type="body" sz="quarter" idx="22" hasCustomPrompt="1"/>
          </p:nvPr>
        </p:nvSpPr>
        <p:spPr>
          <a:xfrm>
            <a:off x="698500" y="1412977"/>
            <a:ext cx="5105400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698500" y="3480196"/>
            <a:ext cx="5105400" cy="5593161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698500" y="3225800"/>
            <a:ext cx="11607800" cy="3302000"/>
          </a:xfrm>
          <a:prstGeom prst="rect">
            <a:avLst/>
          </a:prstGeom>
        </p:spPr>
        <p:txBody>
          <a:bodyPr anchor="ctr"/>
          <a:lstStyle>
            <a:lvl1pPr>
              <a:defRPr b="0"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698500" y="444500"/>
            <a:ext cx="11607800" cy="10160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698500" y="1409700"/>
            <a:ext cx="11607801" cy="671802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300"/>
              </a:spcBef>
              <a:buSzTx/>
              <a:buNone/>
              <a:defRPr spc="-38" sz="3800"/>
            </a:lvl1pPr>
            <a:lvl2pPr marL="0" indent="457200">
              <a:spcBef>
                <a:spcPts val="1300"/>
              </a:spcBef>
              <a:buSzTx/>
              <a:buNone/>
              <a:defRPr spc="-38" sz="3800"/>
            </a:lvl2pPr>
            <a:lvl3pPr marL="0" indent="914400">
              <a:spcBef>
                <a:spcPts val="1300"/>
              </a:spcBef>
              <a:buSzTx/>
              <a:buNone/>
              <a:defRPr spc="-38" sz="3800"/>
            </a:lvl3pPr>
            <a:lvl4pPr marL="0" indent="1371600">
              <a:spcBef>
                <a:spcPts val="1300"/>
              </a:spcBef>
              <a:buSzTx/>
              <a:buNone/>
              <a:defRPr spc="-38" sz="3800"/>
            </a:lvl4pPr>
            <a:lvl5pPr marL="0" indent="1828800">
              <a:spcBef>
                <a:spcPts val="1300"/>
              </a:spcBef>
              <a:buSzTx/>
              <a:buNone/>
              <a:defRPr spc="-38" sz="38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 hasCustomPrompt="1"/>
          </p:nvPr>
        </p:nvSpPr>
        <p:spPr>
          <a:xfrm>
            <a:off x="698500" y="2959100"/>
            <a:ext cx="11607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Slide Title"/>
          <p:cNvSpPr txBox="1"/>
          <p:nvPr>
            <p:ph type="title" hasCustomPrompt="1"/>
          </p:nvPr>
        </p:nvSpPr>
        <p:spPr>
          <a:xfrm>
            <a:off x="698500" y="440266"/>
            <a:ext cx="1160780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50067" y="9220199"/>
            <a:ext cx="297892" cy="287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3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81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62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143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524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905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286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667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048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429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ductive silylation of polyoxovanadate surfaces using Mashima’s reagent"/>
          <p:cNvSpPr txBox="1"/>
          <p:nvPr/>
        </p:nvSpPr>
        <p:spPr>
          <a:xfrm>
            <a:off x="1013618" y="458010"/>
            <a:ext cx="10977564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b="1" sz="2400">
                <a:solidFill>
                  <a:srgbClr val="4B64AE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Reductive silylation of polyoxovanadate surfaces using Mashima’s reagent</a:t>
            </a:r>
          </a:p>
        </p:txBody>
      </p:sp>
      <p:sp>
        <p:nvSpPr>
          <p:cNvPr id="152" name="Sourav Chakraborty and Ellen M. Matson"/>
          <p:cNvSpPr txBox="1"/>
          <p:nvPr/>
        </p:nvSpPr>
        <p:spPr>
          <a:xfrm>
            <a:off x="4122849" y="1093029"/>
            <a:ext cx="475910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0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Sourav Chakraborty and Ellen M. Matson</a:t>
            </a:r>
          </a:p>
        </p:txBody>
      </p:sp>
      <p:sp>
        <p:nvSpPr>
          <p:cNvPr id="153" name="Inorg. Chem. Front., 2021, 8, 4507–4516. DOI: 10.1039/d1qi00920f"/>
          <p:cNvSpPr txBox="1"/>
          <p:nvPr/>
        </p:nvSpPr>
        <p:spPr>
          <a:xfrm>
            <a:off x="3131904" y="1708959"/>
            <a:ext cx="6740992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i="1"/>
              <a:t>Inorg. Chem. Front</a:t>
            </a:r>
            <a:r>
              <a:t>., 2021,</a:t>
            </a:r>
            <a:r>
              <a:rPr b="1"/>
              <a:t> 8</a:t>
            </a:r>
            <a:r>
              <a:t>, 4507–4516. DOI: 10.1039/d1qi00920f</a:t>
            </a:r>
          </a:p>
        </p:txBody>
      </p:sp>
      <p:pic>
        <p:nvPicPr>
          <p:cNvPr id="15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9547" y="2744009"/>
            <a:ext cx="10825706" cy="42912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