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4C476C-FF49-54C3-7067-80C17AC68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55C8171-0EE4-B8AB-D677-55DAED12A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F223FFC-65FF-9E47-7085-AA5A2B334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E0F9B-013C-4A62-A2CE-70CF557667C2}" type="datetimeFigureOut">
              <a:rPr lang="it-IT" smtClean="0"/>
              <a:t>02/05/2022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B1B088C-EC22-B699-ED39-BB9C5701B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73D1EA6-E414-C633-CE82-5A6BC32C1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93442-8CEB-410C-B7F8-7296D4C790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9890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EEEA5DE-1008-C7CA-7973-60B42B25C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A4A0F9B-1365-A3D6-65A6-C0060A143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05994CA-D64B-FB43-AD99-19A60F4C9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E0F9B-013C-4A62-A2CE-70CF557667C2}" type="datetimeFigureOut">
              <a:rPr lang="it-IT" smtClean="0"/>
              <a:t>02/05/2022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BE77875-B42A-AE15-4290-B0C87AEB5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721B7D6-5AA4-1EAA-B5F5-C49BEDAA0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93442-8CEB-410C-B7F8-7296D4C790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6341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0E6E8A8-4AEF-655F-26E3-A59E1F1623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3C21E82-CC7A-204E-A761-D5137C4DE3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BB904C-D1F5-441A-BF37-78B33D7D6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E0F9B-013C-4A62-A2CE-70CF557667C2}" type="datetimeFigureOut">
              <a:rPr lang="it-IT" smtClean="0"/>
              <a:t>02/05/2022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F419545-F546-9781-FAB8-D3801FDC8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115346F-6D93-5C26-EE3A-C8240C9E7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93442-8CEB-410C-B7F8-7296D4C790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8024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07CC89-A3EE-C3F0-8A91-89CE92519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524C718-8A83-7FEB-E6B2-DF8A8BCE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B248B51-1AF5-1023-E0CF-CD026E5CB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E0F9B-013C-4A62-A2CE-70CF557667C2}" type="datetimeFigureOut">
              <a:rPr lang="it-IT" smtClean="0"/>
              <a:t>02/05/2022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11E7D58-08DB-7A77-F7D5-338BEBD6E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EDCEC92-E48D-AC3B-9E90-35C087CA0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93442-8CEB-410C-B7F8-7296D4C790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1181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62825CA-0A9A-4A22-F977-A6DC6DD04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C2E27A-5494-18C4-85F4-0BBB222C4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65FF89D-2279-1E77-8BC8-707F24E13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E0F9B-013C-4A62-A2CE-70CF557667C2}" type="datetimeFigureOut">
              <a:rPr lang="it-IT" smtClean="0"/>
              <a:t>02/05/2022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12CDDF8-C26C-2134-0AD0-F64AD6305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F3BE51A-911A-984F-37D0-0D56E654D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93442-8CEB-410C-B7F8-7296D4C790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9420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9DB467-6621-F7FB-9085-4367CAF73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F385F4C-8BD3-6712-F962-05C7313B94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C2F7618-DEAC-F804-9E09-30A2606D0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3534E2E-F440-5619-49AB-52E082118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E0F9B-013C-4A62-A2CE-70CF557667C2}" type="datetimeFigureOut">
              <a:rPr lang="it-IT" smtClean="0"/>
              <a:t>02/05/2022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91612FE-983A-C1DB-3022-C71AB2F3A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63D2976-A49D-13EA-18D4-777CE906B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93442-8CEB-410C-B7F8-7296D4C790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7145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3FC8883-3D21-FD23-63CB-67DD1FC39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9441557-3490-13F2-6211-D6268F0D1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05EEF07-DED1-FC93-3265-361BF232D1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0FFC88D-76E9-20DC-0FCB-89CF53EED3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8B6997A9-5E41-EC7C-A06B-EBF1FF0C30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B505188-C02F-8759-7D13-C58519427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E0F9B-013C-4A62-A2CE-70CF557667C2}" type="datetimeFigureOut">
              <a:rPr lang="it-IT" smtClean="0"/>
              <a:t>02/05/2022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2041E6DE-C9D3-8E82-FFF6-066F09B90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A241A72D-69EA-0282-9BC2-817C5A2B4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93442-8CEB-410C-B7F8-7296D4C790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2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3AB581-3CDE-D6A5-792D-23A4401CC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576E9C0-4A81-0758-A71A-722222E84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E0F9B-013C-4A62-A2CE-70CF557667C2}" type="datetimeFigureOut">
              <a:rPr lang="it-IT" smtClean="0"/>
              <a:t>02/05/2022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AADB70A-03FB-3729-3789-1598AB57B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87F4F7F-7069-2015-EB05-6C71118B4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93442-8CEB-410C-B7F8-7296D4C790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277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2D06CD62-9760-A54F-74B5-A17656234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E0F9B-013C-4A62-A2CE-70CF557667C2}" type="datetimeFigureOut">
              <a:rPr lang="it-IT" smtClean="0"/>
              <a:t>02/05/2022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F0EE441B-067C-B7F0-EE27-1752BB8DD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1CB9D9C-D4B5-7874-F127-C5F91F339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93442-8CEB-410C-B7F8-7296D4C790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5745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E39D670-6237-D235-4438-06E7D5FE3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16CE3EA-7414-72BD-A476-B72255C59D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82F8CAE-82FD-E209-DB2B-7833AD6F7A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AECB95A-3BC3-EAA5-9FCC-D3A5C84EF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E0F9B-013C-4A62-A2CE-70CF557667C2}" type="datetimeFigureOut">
              <a:rPr lang="it-IT" smtClean="0"/>
              <a:t>02/05/2022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5E1192C-4568-1141-372E-C5C304FAF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4DBD6D9-23AD-286A-2DB5-D9A1A906E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93442-8CEB-410C-B7F8-7296D4C790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7560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458646-AA22-EEEE-39E2-B710470BB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2C37A08-D4FF-A315-87C7-8AB121FE24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549F60D-B6C3-8A47-85DF-33CC984B9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236945F-D780-CCDA-1699-073D9F0CC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E0F9B-013C-4A62-A2CE-70CF557667C2}" type="datetimeFigureOut">
              <a:rPr lang="it-IT" smtClean="0"/>
              <a:t>02/05/2022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2218478-F4FF-A5F7-6071-3CD2E9739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FD29809-FCB3-9755-326C-7906DC755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93442-8CEB-410C-B7F8-7296D4C790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7490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473D478-C385-5064-362C-88BF4F067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3937FEE-0E3F-A9C9-87A0-4F2BA2A19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083AAD-BC7D-DC09-BD6C-B35785EE33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E0F9B-013C-4A62-A2CE-70CF557667C2}" type="datetimeFigureOut">
              <a:rPr lang="it-IT" smtClean="0"/>
              <a:t>02/05/2022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EFAADC5-BDD9-EC3E-28FE-848D4B37C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0727097-3B31-C21B-F3A9-0988FED609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93442-8CEB-410C-B7F8-7296D4C790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451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ature.com/articles/s41557-021-00850-8#auth-Djawed-Nauroozi" TargetMode="External"/><Relationship Id="rId13" Type="http://schemas.openxmlformats.org/officeDocument/2006/relationships/hyperlink" Target="https://www.nature.com/articles/s41557-021-00850-8#auth-Benjamin-Dietzek_Ivan_i_" TargetMode="External"/><Relationship Id="rId3" Type="http://schemas.openxmlformats.org/officeDocument/2006/relationships/hyperlink" Target="https://www.nature.com/articles/s41557-021-00850-8#auth-Sebastian-Amthor" TargetMode="External"/><Relationship Id="rId7" Type="http://schemas.openxmlformats.org/officeDocument/2006/relationships/hyperlink" Target="https://www.nature.com/articles/s41557-021-00850-8#auth-Chunyu-Li" TargetMode="External"/><Relationship Id="rId12" Type="http://schemas.openxmlformats.org/officeDocument/2006/relationships/hyperlink" Target="https://www.nature.com/articles/s41557-021-00850-8#auth-Ulrich_S_-Schubert" TargetMode="External"/><Relationship Id="rId2" Type="http://schemas.openxmlformats.org/officeDocument/2006/relationships/hyperlink" Target="https://www.nature.com/articles/s41557-021-00850-8#article-info" TargetMode="External"/><Relationship Id="rId16" Type="http://schemas.openxmlformats.org/officeDocument/2006/relationships/hyperlink" Target="https://www.nature.com/nche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nature.com/articles/s41557-021-00850-8#auth-Linda-Zedler" TargetMode="External"/><Relationship Id="rId11" Type="http://schemas.openxmlformats.org/officeDocument/2006/relationships/hyperlink" Target="https://www.nature.com/articles/s41557-021-00850-8#auth-Montaha-Anjass" TargetMode="External"/><Relationship Id="rId5" Type="http://schemas.openxmlformats.org/officeDocument/2006/relationships/hyperlink" Target="https://www.nature.com/articles/s41557-021-00850-8#auth-Magdalena-Heiland" TargetMode="External"/><Relationship Id="rId15" Type="http://schemas.openxmlformats.org/officeDocument/2006/relationships/hyperlink" Target="https://www.nature.com/articles/s41557-021-00850-8#auth-Carsten-Streb" TargetMode="External"/><Relationship Id="rId10" Type="http://schemas.openxmlformats.org/officeDocument/2006/relationships/hyperlink" Target="https://www.nature.com/articles/s41557-021-00850-8#auth-Alexander_K_-Mengele" TargetMode="External"/><Relationship Id="rId4" Type="http://schemas.openxmlformats.org/officeDocument/2006/relationships/hyperlink" Target="https://www.nature.com/articles/s41557-021-00850-8#auth-Sebastian-Knoll" TargetMode="External"/><Relationship Id="rId9" Type="http://schemas.openxmlformats.org/officeDocument/2006/relationships/hyperlink" Target="https://www.nature.com/articles/s41557-021-00850-8#auth-Willi-Tobaschus" TargetMode="External"/><Relationship Id="rId14" Type="http://schemas.openxmlformats.org/officeDocument/2006/relationships/hyperlink" Target="https://www.nature.com/articles/s41557-021-00850-8#auth-Sven-Ra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articles/s41557-021-00850-8#MOESM1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articles/s41557-021-00850-8#MOESM1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FFD088F-7E37-16EF-8AD8-C5044ADB562F}"/>
              </a:ext>
            </a:extLst>
          </p:cNvPr>
          <p:cNvSpPr txBox="1"/>
          <p:nvPr/>
        </p:nvSpPr>
        <p:spPr>
          <a:xfrm>
            <a:off x="3048000" y="751344"/>
            <a:ext cx="6096000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 err="1">
                <a:solidFill>
                  <a:srgbClr val="6F6F6F"/>
                </a:solidFill>
                <a:effectLst/>
                <a:latin typeface="-apple-system"/>
              </a:rPr>
              <a:t>Article</a:t>
            </a:r>
            <a:endParaRPr lang="it-IT" b="0" i="0" dirty="0">
              <a:solidFill>
                <a:srgbClr val="6F6F6F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2"/>
              </a:rPr>
              <a:t>Published</a:t>
            </a: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2"/>
              </a:rPr>
              <a:t>: 27 </a:t>
            </a: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2"/>
              </a:rPr>
              <a:t>January</a:t>
            </a: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2"/>
              </a:rPr>
              <a:t> 2022</a:t>
            </a:r>
            <a:endParaRPr lang="it-IT" b="0" i="0" dirty="0">
              <a:solidFill>
                <a:srgbClr val="6F6F6F"/>
              </a:solidFill>
              <a:effectLst/>
              <a:latin typeface="-apple-system"/>
            </a:endParaRPr>
          </a:p>
          <a:p>
            <a:pPr algn="l"/>
            <a:r>
              <a:rPr lang="it-IT" b="1" i="0" dirty="0">
                <a:solidFill>
                  <a:srgbClr val="222222"/>
                </a:solidFill>
                <a:effectLst/>
                <a:latin typeface="Harding"/>
              </a:rPr>
              <a:t>A </a:t>
            </a:r>
            <a:r>
              <a:rPr lang="it-IT" b="1" i="0" dirty="0" err="1">
                <a:solidFill>
                  <a:srgbClr val="222222"/>
                </a:solidFill>
                <a:effectLst/>
                <a:latin typeface="Harding"/>
              </a:rPr>
              <a:t>photosensitizer</a:t>
            </a:r>
            <a:r>
              <a:rPr lang="it-IT" b="1" i="0" dirty="0">
                <a:solidFill>
                  <a:srgbClr val="222222"/>
                </a:solidFill>
                <a:effectLst/>
                <a:latin typeface="Harding"/>
              </a:rPr>
              <a:t>–</a:t>
            </a:r>
            <a:r>
              <a:rPr lang="it-IT" b="1" i="0" dirty="0" err="1">
                <a:solidFill>
                  <a:srgbClr val="222222"/>
                </a:solidFill>
                <a:effectLst/>
                <a:latin typeface="Harding"/>
              </a:rPr>
              <a:t>polyoxometalate</a:t>
            </a:r>
            <a:r>
              <a:rPr lang="it-IT" b="1" i="0" dirty="0">
                <a:solidFill>
                  <a:srgbClr val="222222"/>
                </a:solidFill>
                <a:effectLst/>
                <a:latin typeface="Harding"/>
              </a:rPr>
              <a:t> </a:t>
            </a:r>
            <a:r>
              <a:rPr lang="it-IT" b="1" i="0" dirty="0" err="1">
                <a:solidFill>
                  <a:srgbClr val="222222"/>
                </a:solidFill>
                <a:effectLst/>
                <a:latin typeface="Harding"/>
              </a:rPr>
              <a:t>dyad</a:t>
            </a:r>
            <a:r>
              <a:rPr lang="it-IT" b="1" i="0" dirty="0">
                <a:solidFill>
                  <a:srgbClr val="222222"/>
                </a:solidFill>
                <a:effectLst/>
                <a:latin typeface="Harding"/>
              </a:rPr>
              <a:t> </a:t>
            </a:r>
            <a:r>
              <a:rPr lang="it-IT" b="1" i="0" dirty="0" err="1">
                <a:solidFill>
                  <a:srgbClr val="222222"/>
                </a:solidFill>
                <a:effectLst/>
                <a:latin typeface="Harding"/>
              </a:rPr>
              <a:t>that</a:t>
            </a:r>
            <a:r>
              <a:rPr lang="it-IT" b="1" i="0" dirty="0">
                <a:solidFill>
                  <a:srgbClr val="222222"/>
                </a:solidFill>
                <a:effectLst/>
                <a:latin typeface="Harding"/>
              </a:rPr>
              <a:t> </a:t>
            </a:r>
            <a:r>
              <a:rPr lang="it-IT" b="1" i="0" dirty="0" err="1">
                <a:solidFill>
                  <a:srgbClr val="222222"/>
                </a:solidFill>
                <a:effectLst/>
                <a:latin typeface="Harding"/>
              </a:rPr>
              <a:t>enables</a:t>
            </a:r>
            <a:r>
              <a:rPr lang="it-IT" b="1" i="0" dirty="0">
                <a:solidFill>
                  <a:srgbClr val="222222"/>
                </a:solidFill>
                <a:effectLst/>
                <a:latin typeface="Harding"/>
              </a:rPr>
              <a:t> the decoupling of light and dark reactions for </a:t>
            </a:r>
            <a:r>
              <a:rPr lang="it-IT" b="1" i="0" dirty="0" err="1">
                <a:solidFill>
                  <a:srgbClr val="222222"/>
                </a:solidFill>
                <a:effectLst/>
                <a:latin typeface="Harding"/>
              </a:rPr>
              <a:t>delayed</a:t>
            </a:r>
            <a:r>
              <a:rPr lang="it-IT" b="1" i="0" dirty="0">
                <a:solidFill>
                  <a:srgbClr val="222222"/>
                </a:solidFill>
                <a:effectLst/>
                <a:latin typeface="Harding"/>
              </a:rPr>
              <a:t> on-demand solar </a:t>
            </a:r>
            <a:r>
              <a:rPr lang="it-IT" b="1" i="0" dirty="0" err="1">
                <a:solidFill>
                  <a:srgbClr val="222222"/>
                </a:solidFill>
                <a:effectLst/>
                <a:latin typeface="Harding"/>
              </a:rPr>
              <a:t>hydrogen</a:t>
            </a:r>
            <a:r>
              <a:rPr lang="it-IT" b="1" i="0" dirty="0">
                <a:solidFill>
                  <a:srgbClr val="222222"/>
                </a:solidFill>
                <a:effectLst/>
                <a:latin typeface="Harding"/>
              </a:rPr>
              <a:t> production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3"/>
              </a:rPr>
              <a:t>Sebastian </a:t>
            </a: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3"/>
              </a:rPr>
              <a:t>Amthor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,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4"/>
              </a:rPr>
              <a:t>Sebastian Knoll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,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5"/>
              </a:rPr>
              <a:t>Magdalena </a:t>
            </a: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5"/>
              </a:rPr>
              <a:t>Heiland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,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6"/>
              </a:rPr>
              <a:t>Linda </a:t>
            </a: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6"/>
              </a:rPr>
              <a:t>Zedler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,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7"/>
              </a:rPr>
              <a:t>Chunyu</a:t>
            </a: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7"/>
              </a:rPr>
              <a:t> Li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,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8"/>
              </a:rPr>
              <a:t>Djawed</a:t>
            </a: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8"/>
              </a:rPr>
              <a:t> </a:t>
            </a: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8"/>
              </a:rPr>
              <a:t>Nauroozi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,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9"/>
              </a:rPr>
              <a:t>Willi </a:t>
            </a: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9"/>
              </a:rPr>
              <a:t>Tobaschus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,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10"/>
              </a:rPr>
              <a:t>Alexander K. Mengele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,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11"/>
              </a:rPr>
              <a:t>Montaha</a:t>
            </a: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11"/>
              </a:rPr>
              <a:t> </a:t>
            </a: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11"/>
              </a:rPr>
              <a:t>Anjass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,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12"/>
              </a:rPr>
              <a:t>Ulrich S. Schubert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,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13"/>
              </a:rPr>
              <a:t>Benjamin </a:t>
            </a: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13"/>
              </a:rPr>
              <a:t>Dietzek-Ivanšić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,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14"/>
              </a:rPr>
              <a:t>Sven Rau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 &amp;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006699"/>
                </a:solidFill>
                <a:effectLst/>
                <a:latin typeface="-apple-system"/>
                <a:hlinkClick r:id="rId15"/>
              </a:rPr>
              <a:t>Carsten </a:t>
            </a:r>
            <a:r>
              <a:rPr lang="it-IT" b="0" i="0" dirty="0" err="1">
                <a:solidFill>
                  <a:srgbClr val="006699"/>
                </a:solidFill>
                <a:effectLst/>
                <a:latin typeface="-apple-system"/>
                <a:hlinkClick r:id="rId15"/>
              </a:rPr>
              <a:t>Streb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 </a:t>
            </a:r>
          </a:p>
          <a:p>
            <a:pPr algn="l"/>
            <a:r>
              <a:rPr lang="it-IT" b="0" i="1" dirty="0">
                <a:solidFill>
                  <a:srgbClr val="006699"/>
                </a:solidFill>
                <a:effectLst/>
                <a:latin typeface="-apple-system"/>
                <a:hlinkClick r:id="rId16"/>
              </a:rPr>
              <a:t>Nature </a:t>
            </a:r>
            <a:r>
              <a:rPr lang="it-IT" b="0" i="1" dirty="0" err="1">
                <a:solidFill>
                  <a:srgbClr val="006699"/>
                </a:solidFill>
                <a:effectLst/>
                <a:latin typeface="-apple-system"/>
                <a:hlinkClick r:id="rId16"/>
              </a:rPr>
              <a:t>Chemistry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 </a:t>
            </a:r>
            <a:r>
              <a:rPr lang="it-IT" b="1" i="0" dirty="0">
                <a:solidFill>
                  <a:srgbClr val="222222"/>
                </a:solidFill>
                <a:effectLst/>
                <a:latin typeface="-apple-system"/>
              </a:rPr>
              <a:t>volume 14</a:t>
            </a:r>
            <a:r>
              <a:rPr lang="it-IT" b="0" i="0" dirty="0">
                <a:solidFill>
                  <a:srgbClr val="222222"/>
                </a:solidFill>
                <a:effectLst/>
                <a:latin typeface="-apple-system"/>
              </a:rPr>
              <a:t>, pages321–327 (2022)</a:t>
            </a:r>
          </a:p>
        </p:txBody>
      </p:sp>
    </p:spTree>
    <p:extLst>
      <p:ext uri="{BB962C8B-B14F-4D97-AF65-F5344CB8AC3E}">
        <p14:creationId xmlns:p14="http://schemas.microsoft.com/office/powerpoint/2010/main" val="3800639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1627D14-6F7A-A160-19AB-3B586198C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1447800"/>
            <a:ext cx="6524625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550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igure 1">
            <a:extLst>
              <a:ext uri="{FF2B5EF4-FFF2-40B4-BE49-F238E27FC236}">
                <a16:creationId xmlns:a16="http://schemas.microsoft.com/office/drawing/2014/main" id="{6EBB7707-89AD-949D-58AC-B03161A41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852488"/>
            <a:ext cx="6524625" cy="515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8857648-FADD-88B6-0E73-4D227267FDF8}"/>
              </a:ext>
            </a:extLst>
          </p:cNvPr>
          <p:cNvSpPr txBox="1"/>
          <p:nvPr/>
        </p:nvSpPr>
        <p:spPr>
          <a:xfrm>
            <a:off x="2833688" y="6120332"/>
            <a:ext cx="60944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222222"/>
                </a:solidFill>
                <a:effectLst/>
                <a:latin typeface="Harding"/>
              </a:rPr>
              <a:t>Fig. 1: Schematic illustration of the coupled light and dark reaction.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64088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igure 2">
            <a:extLst>
              <a:ext uri="{FF2B5EF4-FFF2-40B4-BE49-F238E27FC236}">
                <a16:creationId xmlns:a16="http://schemas.microsoft.com/office/drawing/2014/main" id="{8FF71E90-2E5A-5B67-DD35-D6003E2AE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7" y="305081"/>
            <a:ext cx="6524625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BDE9CA6-EDEF-60E2-90D6-65FF6D2FD3CC}"/>
              </a:ext>
            </a:extLst>
          </p:cNvPr>
          <p:cNvSpPr txBox="1"/>
          <p:nvPr/>
        </p:nvSpPr>
        <p:spPr>
          <a:xfrm>
            <a:off x="3048785" y="4562756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222222"/>
                </a:solidFill>
                <a:effectLst/>
                <a:latin typeface="Harding"/>
              </a:rPr>
              <a:t>Fig. 2: Synthesis and spectroscopic properties of PS-POM.</a:t>
            </a:r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355EB7F-7D55-D998-53F7-2655DEC1A407}"/>
              </a:ext>
            </a:extLst>
          </p:cNvPr>
          <p:cNvSpPr txBox="1"/>
          <p:nvPr/>
        </p:nvSpPr>
        <p:spPr>
          <a:xfrm>
            <a:off x="0" y="4901568"/>
            <a:ext cx="1194995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a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Synthesis of PS-POM by reaction of the trimethylsilyl-phosphonate-functionalized Ru photosensitizer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1a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with the lacunary Dawson anion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2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leading to the phosphonate-mediated covalent attachment of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1a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to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2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. 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Colour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 scheme: W, deep blue; O, red; P, green, yellow, light blue. 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r.t.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room temperature; DCM, dichloromethane.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b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UV-vis spectrum of PS-POM,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1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and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2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showing that the PS absorption features are retained.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c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Steady-state emission spectroscopy showing the emission quenching of PS-POM and the intermolecular references (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1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and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2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2:1 molar ratio). The high quenching efficiency in PS-POM indicates strong electronic coupling between the PS and POM components. Conditions: water-free, de-aerated DMF; PS-POM (3.2 µM); PS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1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(6.4 µM); POM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2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(3.2 µM).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d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Emission decay profiles of PS-POM (top) and reference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1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(bottom), measured by time-correlated single-photon counting (in DMF; excitation wavelength </a:t>
            </a:r>
            <a:r>
              <a:rPr lang="en-US" sz="1400" b="0" i="1" dirty="0" err="1">
                <a:solidFill>
                  <a:srgbClr val="222222"/>
                </a:solidFill>
                <a:effectLst/>
                <a:latin typeface="Harding"/>
              </a:rPr>
              <a:t>λ</a:t>
            </a:r>
            <a:r>
              <a:rPr lang="en-US" sz="1400" b="0" i="0" baseline="-25000" dirty="0" err="1">
                <a:solidFill>
                  <a:srgbClr val="222222"/>
                </a:solidFill>
                <a:effectLst/>
                <a:latin typeface="Harding"/>
              </a:rPr>
              <a:t>excitation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 = 470 nm). The data support strong electronic coupling between PS and POM, indicated by the steady-state emission spectroscopy shown in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c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.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e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 </a:t>
            </a:r>
            <a:r>
              <a:rPr lang="en-US" sz="1400" b="0" i="0" baseline="30000" dirty="0">
                <a:solidFill>
                  <a:srgbClr val="222222"/>
                </a:solidFill>
                <a:effectLst/>
                <a:latin typeface="Harding"/>
              </a:rPr>
              <a:t>31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P NMR spectrum of PS-POM in d</a:t>
            </a:r>
            <a:r>
              <a:rPr lang="en-US" sz="1400" b="0" i="0" baseline="-25000" dirty="0">
                <a:solidFill>
                  <a:srgbClr val="222222"/>
                </a:solidFill>
                <a:effectLst/>
                <a:latin typeface="Harding"/>
              </a:rPr>
              <a:t>6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-DMSO (deuterated dimethyl sulfoxide) at room temperature; 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colour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 codes correspond to the phosphorus 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colour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 labels in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a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indicating the presence of three distinct chemical environments for phosphorous in PS-POM.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623297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igure 3">
            <a:extLst>
              <a:ext uri="{FF2B5EF4-FFF2-40B4-BE49-F238E27FC236}">
                <a16:creationId xmlns:a16="http://schemas.microsoft.com/office/drawing/2014/main" id="{99E66F5E-3F58-1241-8DAF-92724E9F1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59" y="998898"/>
            <a:ext cx="6524625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83D04053-0EDC-4589-FC05-78D7411FEA60}"/>
              </a:ext>
            </a:extLst>
          </p:cNvPr>
          <p:cNvSpPr txBox="1"/>
          <p:nvPr/>
        </p:nvSpPr>
        <p:spPr>
          <a:xfrm>
            <a:off x="3048786" y="3583320"/>
            <a:ext cx="60944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222222"/>
                </a:solidFill>
                <a:effectLst/>
                <a:latin typeface="Harding"/>
              </a:rPr>
              <a:t>Fig. 3: Irradiation stability assays for PS-POM and the POM-free PS reference system.</a:t>
            </a:r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FE6FD63E-7C87-434F-E585-D51AAB763863}"/>
              </a:ext>
            </a:extLst>
          </p:cNvPr>
          <p:cNvSpPr txBox="1"/>
          <p:nvPr/>
        </p:nvSpPr>
        <p:spPr>
          <a:xfrm>
            <a:off x="3047214" y="4686343"/>
            <a:ext cx="6096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1" i="0" dirty="0">
                <a:solidFill>
                  <a:srgbClr val="222222"/>
                </a:solidFill>
                <a:effectLst/>
                <a:latin typeface="Harding"/>
              </a:rPr>
              <a:t>a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, UV-vis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spectral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changes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of PS-POM (2.9 </a:t>
            </a:r>
            <a:r>
              <a:rPr lang="el-GR" sz="1400" b="0" i="0" dirty="0">
                <a:solidFill>
                  <a:srgbClr val="222222"/>
                </a:solidFill>
                <a:effectLst/>
                <a:latin typeface="Harding"/>
              </a:rPr>
              <a:t>μ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M),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showing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that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virtually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no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changes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to the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visible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-light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absorption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are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observed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over the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whole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irradiation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period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(72 h). </a:t>
            </a:r>
            <a:r>
              <a:rPr lang="it-IT" sz="1400" b="1" i="0" dirty="0">
                <a:solidFill>
                  <a:srgbClr val="222222"/>
                </a:solidFill>
                <a:effectLst/>
                <a:latin typeface="Harding"/>
              </a:rPr>
              <a:t>b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, UV-vis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spectral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changes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of the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reference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PS </a:t>
            </a:r>
            <a:r>
              <a:rPr lang="it-IT" sz="1400" b="1" i="0" dirty="0">
                <a:solidFill>
                  <a:srgbClr val="222222"/>
                </a:solidFill>
                <a:effectLst/>
                <a:latin typeface="Harding"/>
              </a:rPr>
              <a:t>1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 (5.8 </a:t>
            </a:r>
            <a:r>
              <a:rPr lang="el-GR" sz="1400" b="0" i="0" dirty="0">
                <a:solidFill>
                  <a:srgbClr val="222222"/>
                </a:solidFill>
                <a:effectLst/>
                <a:latin typeface="Harding"/>
              </a:rPr>
              <a:t>μ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M),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showing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major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spectral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changes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under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irradiation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, indicative of (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partial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) PS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degradation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by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ligand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exchange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.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Conditions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: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solvent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, DMF (water-free, de-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aerated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);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irradiation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using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a 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monochromatic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 LED (</a:t>
            </a:r>
            <a:r>
              <a:rPr lang="el-GR" sz="1400" b="0" i="1" dirty="0">
                <a:solidFill>
                  <a:srgbClr val="222222"/>
                </a:solidFill>
                <a:effectLst/>
                <a:latin typeface="Harding"/>
              </a:rPr>
              <a:t>λ</a:t>
            </a:r>
            <a:r>
              <a:rPr lang="it-IT" sz="1400" b="0" i="0" baseline="-25000" dirty="0">
                <a:solidFill>
                  <a:srgbClr val="222222"/>
                </a:solidFill>
                <a:effectLst/>
                <a:latin typeface="Harding"/>
              </a:rPr>
              <a:t>max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 = 470 nm, </a:t>
            </a:r>
            <a:r>
              <a:rPr lang="it-IT" sz="1400" b="0" i="1" dirty="0" err="1">
                <a:solidFill>
                  <a:srgbClr val="222222"/>
                </a:solidFill>
                <a:effectLst/>
                <a:latin typeface="Harding"/>
              </a:rPr>
              <a:t>P</a:t>
            </a:r>
            <a:r>
              <a:rPr lang="it-IT" sz="1400" b="0" i="0" baseline="-25000" dirty="0" err="1">
                <a:solidFill>
                  <a:srgbClr val="222222"/>
                </a:solidFill>
                <a:effectLst/>
                <a:latin typeface="Harding"/>
              </a:rPr>
              <a:t>nominal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 ≈ 40 </a:t>
            </a:r>
            <a:r>
              <a:rPr lang="it-IT" sz="1400" b="0" i="0" dirty="0" err="1">
                <a:solidFill>
                  <a:srgbClr val="222222"/>
                </a:solidFill>
                <a:effectLst/>
                <a:latin typeface="Harding"/>
              </a:rPr>
              <a:t>mW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 cm</a:t>
            </a:r>
            <a:r>
              <a:rPr lang="it-IT" sz="1400" b="0" i="0" baseline="30000" dirty="0">
                <a:solidFill>
                  <a:srgbClr val="222222"/>
                </a:solidFill>
                <a:effectLst/>
                <a:latin typeface="Harding"/>
              </a:rPr>
              <a:t>−2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); </a:t>
            </a:r>
            <a:r>
              <a:rPr lang="it-IT" sz="1400" b="0" i="1" dirty="0" err="1">
                <a:solidFill>
                  <a:srgbClr val="222222"/>
                </a:solidFill>
                <a:effectLst/>
                <a:latin typeface="Harding"/>
              </a:rPr>
              <a:t>t</a:t>
            </a:r>
            <a:r>
              <a:rPr lang="it-IT" sz="1400" b="0" i="0" baseline="-25000" dirty="0" err="1">
                <a:solidFill>
                  <a:srgbClr val="222222"/>
                </a:solidFill>
                <a:effectLst/>
                <a:latin typeface="Harding"/>
              </a:rPr>
              <a:t>irradiation</a:t>
            </a:r>
            <a:r>
              <a:rPr lang="it-IT" sz="1400" b="0" i="0" dirty="0">
                <a:solidFill>
                  <a:srgbClr val="222222"/>
                </a:solidFill>
                <a:effectLst/>
                <a:latin typeface="Harding"/>
              </a:rPr>
              <a:t> = 72 h.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964610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igure 4">
            <a:extLst>
              <a:ext uri="{FF2B5EF4-FFF2-40B4-BE49-F238E27FC236}">
                <a16:creationId xmlns:a16="http://schemas.microsoft.com/office/drawing/2014/main" id="{3F348FE9-1F7E-9427-DF1E-FC5BC5773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080" y="0"/>
            <a:ext cx="60388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C7B37050-96F3-A992-E72C-5C5D7213239E}"/>
              </a:ext>
            </a:extLst>
          </p:cNvPr>
          <p:cNvSpPr txBox="1"/>
          <p:nvPr/>
        </p:nvSpPr>
        <p:spPr>
          <a:xfrm>
            <a:off x="851647" y="120934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222222"/>
                </a:solidFill>
                <a:effectLst/>
                <a:latin typeface="Harding"/>
              </a:rPr>
              <a:t>Fig. 4: Photophysical properties of PS-POM.</a:t>
            </a:r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42F669D-4BE3-EDD6-A268-6CBB9188D46D}"/>
              </a:ext>
            </a:extLst>
          </p:cNvPr>
          <p:cNvSpPr txBox="1"/>
          <p:nvPr/>
        </p:nvSpPr>
        <p:spPr>
          <a:xfrm>
            <a:off x="0" y="2627182"/>
            <a:ext cx="535192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a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Transient absorption spectra at selected delay times.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b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Transient kinetics at key wavelengths.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c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Spectral changes associated with each kinetic process (decay-associated spectra) for PS-POM (0.3 mM in DMF), pumped at 400 nm. Upon excitation of the MLCT transitions in the PS unit, a 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Ru</a:t>
            </a:r>
            <a:r>
              <a:rPr lang="en-US" sz="1400" b="0" i="0" baseline="30000" dirty="0" err="1">
                <a:solidFill>
                  <a:srgbClr val="222222"/>
                </a:solidFill>
                <a:effectLst/>
                <a:latin typeface="Harding"/>
              </a:rPr>
              <a:t>III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–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bpy</a:t>
            </a:r>
            <a:r>
              <a:rPr lang="en-US" sz="1400" b="0" i="0" baseline="30000" dirty="0">
                <a:solidFill>
                  <a:srgbClr val="222222"/>
                </a:solidFill>
                <a:effectLst/>
                <a:latin typeface="Harding"/>
              </a:rPr>
              <a:t>•–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species is formed within 3 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ps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 (</a:t>
            </a:r>
            <a:r>
              <a:rPr lang="en-US" sz="1400" b="0" i="1" dirty="0">
                <a:solidFill>
                  <a:srgbClr val="222222"/>
                </a:solidFill>
                <a:effectLst/>
                <a:latin typeface="Harding"/>
              </a:rPr>
              <a:t>τ</a:t>
            </a:r>
            <a:r>
              <a:rPr lang="en-US" sz="1400" b="0" i="0" baseline="-25000" dirty="0">
                <a:solidFill>
                  <a:srgbClr val="222222"/>
                </a:solidFill>
                <a:effectLst/>
                <a:latin typeface="Harding"/>
              </a:rPr>
              <a:t>1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), which shows distinct spectral features of the reduced 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bpy</a:t>
            </a:r>
            <a:r>
              <a:rPr lang="en-US" sz="1400" b="0" i="0" baseline="30000" dirty="0">
                <a:solidFill>
                  <a:srgbClr val="222222"/>
                </a:solidFill>
                <a:effectLst/>
                <a:latin typeface="Harding"/>
              </a:rPr>
              <a:t>•–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ligand (also Supplementary Fig. </a:t>
            </a:r>
            <a:r>
              <a:rPr lang="en-US" sz="1400" b="0" i="0" dirty="0">
                <a:solidFill>
                  <a:srgbClr val="006699"/>
                </a:solidFill>
                <a:effectLst/>
                <a:latin typeface="Harding"/>
                <a:hlinkClick r:id="rId3"/>
              </a:rPr>
              <a:t>27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). The transient absorption spectrum at 12 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ps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 (</a:t>
            </a:r>
            <a:r>
              <a:rPr lang="en-US" sz="1400" b="0" i="1" dirty="0">
                <a:solidFill>
                  <a:srgbClr val="222222"/>
                </a:solidFill>
                <a:effectLst/>
                <a:latin typeface="Harding"/>
              </a:rPr>
              <a:t>τ</a:t>
            </a:r>
            <a:r>
              <a:rPr lang="en-US" sz="1400" b="0" i="0" baseline="-25000" dirty="0">
                <a:solidFill>
                  <a:srgbClr val="222222"/>
                </a:solidFill>
                <a:effectLst/>
                <a:latin typeface="Harding"/>
              </a:rPr>
              <a:t>2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) displays a broad absorption band above 600 nm, due to the characteristic IVCT absorption of the reduced POM in the charge-separated state. Subsequently, the charge-separated state decays to the ground state with a characteristic time constant of 90 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ps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 (</a:t>
            </a:r>
            <a:r>
              <a:rPr lang="en-US" sz="1400" b="0" i="1" dirty="0">
                <a:solidFill>
                  <a:srgbClr val="222222"/>
                </a:solidFill>
                <a:effectLst/>
                <a:latin typeface="Harding"/>
              </a:rPr>
              <a:t>τ</a:t>
            </a:r>
            <a:r>
              <a:rPr lang="en-US" sz="1400" b="0" i="0" baseline="-25000" dirty="0">
                <a:solidFill>
                  <a:srgbClr val="222222"/>
                </a:solidFill>
                <a:effectLst/>
                <a:latin typeface="Harding"/>
              </a:rPr>
              <a:t>3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). 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ΔAbs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change in absorbance; Inf., infinite component.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679810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igure 5">
            <a:extLst>
              <a:ext uri="{FF2B5EF4-FFF2-40B4-BE49-F238E27FC236}">
                <a16:creationId xmlns:a16="http://schemas.microsoft.com/office/drawing/2014/main" id="{EFD53A2C-FF77-5628-32DF-F1A11E486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7" y="765362"/>
            <a:ext cx="6524625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87F05077-14D7-1A80-CCB1-8E9E41559AEA}"/>
              </a:ext>
            </a:extLst>
          </p:cNvPr>
          <p:cNvSpPr txBox="1"/>
          <p:nvPr/>
        </p:nvSpPr>
        <p:spPr>
          <a:xfrm>
            <a:off x="2903780" y="3241862"/>
            <a:ext cx="60944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b="1" dirty="0">
                <a:effectLst/>
              </a:rPr>
              <a:t>Fig. 5: Spectral evolution of PS-POM upon photoreduction and acid addition.</a:t>
            </a:r>
            <a:endParaRPr lang="en-US" b="0" i="0" dirty="0">
              <a:solidFill>
                <a:srgbClr val="222222"/>
              </a:solidFill>
              <a:effectLst/>
              <a:latin typeface="Harding"/>
            </a:endParaRPr>
          </a:p>
          <a:p>
            <a:br>
              <a:rPr lang="en-US" dirty="0"/>
            </a:br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56B1122-AF52-3CA3-1987-D8049374040F}"/>
              </a:ext>
            </a:extLst>
          </p:cNvPr>
          <p:cNvSpPr txBox="1"/>
          <p:nvPr/>
        </p:nvSpPr>
        <p:spPr>
          <a:xfrm>
            <a:off x="2903780" y="4075436"/>
            <a:ext cx="609600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a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UV-vis spectral changes of PS-POM (9 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μM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) upon irradiation using a monochromatic LED (</a:t>
            </a:r>
            <a:r>
              <a:rPr lang="en-US" sz="1400" b="0" i="1" dirty="0" err="1">
                <a:solidFill>
                  <a:srgbClr val="222222"/>
                </a:solidFill>
                <a:effectLst/>
                <a:latin typeface="Harding"/>
              </a:rPr>
              <a:t>λ</a:t>
            </a:r>
            <a:r>
              <a:rPr lang="en-US" sz="1400" b="0" i="0" baseline="-25000" dirty="0" err="1">
                <a:solidFill>
                  <a:srgbClr val="222222"/>
                </a:solidFill>
                <a:effectLst/>
                <a:latin typeface="Harding"/>
              </a:rPr>
              <a:t>max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 = 470 nm, </a:t>
            </a:r>
            <a:r>
              <a:rPr lang="en-US" sz="1400" b="0" i="1" dirty="0" err="1">
                <a:solidFill>
                  <a:srgbClr val="222222"/>
                </a:solidFill>
                <a:effectLst/>
                <a:latin typeface="Harding"/>
              </a:rPr>
              <a:t>P</a:t>
            </a:r>
            <a:r>
              <a:rPr lang="en-US" sz="1400" b="0" i="0" baseline="-25000" dirty="0" err="1">
                <a:solidFill>
                  <a:srgbClr val="222222"/>
                </a:solidFill>
                <a:effectLst/>
                <a:latin typeface="Harding"/>
              </a:rPr>
              <a:t>nominal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 ≈ 40 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mW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 cm</a:t>
            </a:r>
            <a:r>
              <a:rPr lang="en-US" sz="1400" b="0" i="0" baseline="30000" dirty="0">
                <a:solidFill>
                  <a:srgbClr val="222222"/>
                </a:solidFill>
                <a:effectLst/>
                <a:latin typeface="Harding"/>
              </a:rPr>
              <a:t>−2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) in the presence of a sacrificial electron donor (TEOA, 60 mM, 6,700 equiv.); the data show that under the given conditions, electron transfer and storage on the POM unit is possible, indicated by the characteristic, broad IVCT absorption band 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centred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 at 650 nm.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b,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Normalized UV-vis spectral changes of PS-POM (9 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μM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) upon addition of a proton source (H</a:t>
            </a:r>
            <a:r>
              <a:rPr lang="en-US" sz="1400" b="0" i="0" baseline="-25000" dirty="0">
                <a:solidFill>
                  <a:srgbClr val="222222"/>
                </a:solidFill>
                <a:effectLst/>
                <a:latin typeface="Harding"/>
              </a:rPr>
              <a:t>2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SO</a:t>
            </a:r>
            <a:r>
              <a:rPr lang="en-US" sz="1400" b="0" i="0" baseline="-25000" dirty="0">
                <a:solidFill>
                  <a:srgbClr val="222222"/>
                </a:solidFill>
                <a:effectLst/>
                <a:latin typeface="Harding"/>
              </a:rPr>
              <a:t>4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100 mM, 11,000 equiv.), showing the virtually instantaneous electron release by reaction of PS-POM with protons, resulting in H</a:t>
            </a:r>
            <a:r>
              <a:rPr lang="en-US" sz="1400" b="0" i="0" baseline="-25000" dirty="0">
                <a:solidFill>
                  <a:srgbClr val="222222"/>
                </a:solidFill>
                <a:effectLst/>
                <a:latin typeface="Harding"/>
              </a:rPr>
              <a:t>2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formation (confirmed by gas chromatography). </a:t>
            </a:r>
            <a:r>
              <a:rPr lang="en-US" sz="1400" b="0" i="1" dirty="0">
                <a:solidFill>
                  <a:srgbClr val="222222"/>
                </a:solidFill>
                <a:effectLst/>
                <a:latin typeface="Harding"/>
              </a:rPr>
              <a:t>h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Planck constant; </a:t>
            </a:r>
            <a:r>
              <a:rPr lang="en-US" sz="1400" b="0" i="1" dirty="0">
                <a:solidFill>
                  <a:srgbClr val="222222"/>
                </a:solidFill>
                <a:effectLst/>
                <a:latin typeface="Harding"/>
              </a:rPr>
              <a:t>v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light frequency; </a:t>
            </a:r>
            <a:r>
              <a:rPr lang="en-US" sz="1400" b="0" i="1" dirty="0">
                <a:solidFill>
                  <a:srgbClr val="222222"/>
                </a:solidFill>
                <a:effectLst/>
                <a:latin typeface="Harding"/>
              </a:rPr>
              <a:t>hv,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light energy / irradiation, i.e., that this reaction is light-driven; t-acid-add, time after acid-addition.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11894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igure 6">
            <a:extLst>
              <a:ext uri="{FF2B5EF4-FFF2-40B4-BE49-F238E27FC236}">
                <a16:creationId xmlns:a16="http://schemas.microsoft.com/office/drawing/2014/main" id="{7283D11A-45BF-33D2-6F89-684075993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170" y="521354"/>
            <a:ext cx="6524625" cy="391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810FD2A6-E95A-0623-E1E1-4A911919B76C}"/>
              </a:ext>
            </a:extLst>
          </p:cNvPr>
          <p:cNvSpPr txBox="1"/>
          <p:nvPr/>
        </p:nvSpPr>
        <p:spPr>
          <a:xfrm>
            <a:off x="3048000" y="451732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222222"/>
                </a:solidFill>
                <a:effectLst/>
                <a:latin typeface="Harding"/>
              </a:rPr>
              <a:t>Fig. 6: Delayed on-demand hydrogen production.</a:t>
            </a:r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6000733-9CDE-0C6A-F66E-FC80DE38834A}"/>
              </a:ext>
            </a:extLst>
          </p:cNvPr>
          <p:cNvSpPr txBox="1"/>
          <p:nvPr/>
        </p:nvSpPr>
        <p:spPr>
          <a:xfrm>
            <a:off x="636494" y="4886654"/>
            <a:ext cx="1029148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a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Time-dependent UV-vis spectroscopic analysis of the absorption maximum at 650 nm during charging (Step 1, beginning at arrow), storage (Step 2) and discharging (Step 3, beginning at arrow), highlighting the light-induced accumulation of electrons on the POM unit as well as their release by reaction with a proton source. Conditions: solvent, water-free, de-aerated DMF; irradiation using a monochromatic LED (</a:t>
            </a:r>
            <a:r>
              <a:rPr lang="en-US" sz="1400" b="0" i="1" dirty="0" err="1">
                <a:solidFill>
                  <a:srgbClr val="222222"/>
                </a:solidFill>
                <a:effectLst/>
                <a:latin typeface="Harding"/>
              </a:rPr>
              <a:t>λ</a:t>
            </a:r>
            <a:r>
              <a:rPr lang="en-US" sz="1400" b="0" i="0" baseline="-25000" dirty="0" err="1">
                <a:solidFill>
                  <a:srgbClr val="222222"/>
                </a:solidFill>
                <a:effectLst/>
                <a:latin typeface="Harding"/>
              </a:rPr>
              <a:t>max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 = 470 nm, </a:t>
            </a:r>
            <a:r>
              <a:rPr lang="en-US" sz="1400" b="0" i="1" dirty="0" err="1">
                <a:solidFill>
                  <a:srgbClr val="222222"/>
                </a:solidFill>
                <a:effectLst/>
                <a:latin typeface="Harding"/>
              </a:rPr>
              <a:t>P</a:t>
            </a:r>
            <a:r>
              <a:rPr lang="en-US" sz="1400" b="0" i="0" baseline="-25000" dirty="0" err="1">
                <a:solidFill>
                  <a:srgbClr val="222222"/>
                </a:solidFill>
                <a:effectLst/>
                <a:latin typeface="Harding"/>
              </a:rPr>
              <a:t>nominal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 ≈ 40 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mW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 cm</a:t>
            </a:r>
            <a:r>
              <a:rPr lang="en-US" sz="1400" b="0" i="0" baseline="30000" dirty="0">
                <a:solidFill>
                  <a:srgbClr val="222222"/>
                </a:solidFill>
                <a:effectLst/>
                <a:latin typeface="Harding"/>
              </a:rPr>
              <a:t>−2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); proton donor, H</a:t>
            </a:r>
            <a:r>
              <a:rPr lang="en-US" sz="1400" b="0" i="0" baseline="-25000" dirty="0">
                <a:solidFill>
                  <a:srgbClr val="222222"/>
                </a:solidFill>
                <a:effectLst/>
                <a:latin typeface="Harding"/>
              </a:rPr>
              <a:t>2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SO</a:t>
            </a:r>
            <a:r>
              <a:rPr lang="en-US" sz="1400" b="0" i="0" baseline="-25000" dirty="0">
                <a:solidFill>
                  <a:srgbClr val="222222"/>
                </a:solidFill>
                <a:effectLst/>
                <a:latin typeface="Harding"/>
              </a:rPr>
              <a:t>4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in DMF (4.0 M); [PS-POM] = 9 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μM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; sacrificial electron donor, TEOA (60 mM, 6,700 equiv.). TEOA was chosen to facilitate observation of the reduction process due to the slower PS-POM/TEOA reduction kinetics compared with other electron donors.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b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Simplified energy scheme showing the energies and transitions between different experimentally observed intermediates of the on-demand hydrogen production experiment (</a:t>
            </a:r>
            <a:r>
              <a:rPr lang="en-US" sz="1400" b="0" i="0" dirty="0">
                <a:solidFill>
                  <a:srgbClr val="006699"/>
                </a:solidFill>
                <a:effectLst/>
                <a:latin typeface="Harding"/>
                <a:hlinkClick r:id="rId3"/>
              </a:rPr>
              <a:t>Supplementary Section 7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 for details) * marks the photoexcited system. </a:t>
            </a:r>
            <a:r>
              <a:rPr lang="en-US" sz="1400" b="1" i="0" dirty="0">
                <a:solidFill>
                  <a:srgbClr val="222222"/>
                </a:solidFill>
                <a:effectLst/>
                <a:latin typeface="Harding"/>
              </a:rPr>
              <a:t>c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Schematic illustration of the stepwise charging (Step 1), storage (Step 2) and discharging (Step 3) of the PS-POM solution, summarizing the light-dependent and light-independent reactions studied for PS-POM. </a:t>
            </a:r>
            <a:r>
              <a:rPr lang="en-US" sz="1400" b="0" i="0" dirty="0" err="1">
                <a:solidFill>
                  <a:srgbClr val="222222"/>
                </a:solidFill>
                <a:effectLst/>
                <a:latin typeface="Harding"/>
              </a:rPr>
              <a:t>Δ</a:t>
            </a:r>
            <a:r>
              <a:rPr lang="en-US" sz="1400" b="0" i="1" dirty="0" err="1">
                <a:solidFill>
                  <a:srgbClr val="222222"/>
                </a:solidFill>
                <a:effectLst/>
                <a:latin typeface="Harding"/>
              </a:rPr>
              <a:t>t</a:t>
            </a:r>
            <a:r>
              <a:rPr lang="en-US" sz="1400" b="0" i="0" dirty="0">
                <a:solidFill>
                  <a:srgbClr val="222222"/>
                </a:solidFill>
                <a:effectLst/>
                <a:latin typeface="Harding"/>
              </a:rPr>
              <a:t>, delay time.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0615619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1031</Words>
  <Application>Microsoft Office PowerPoint</Application>
  <PresentationFormat>Widescreen</PresentationFormat>
  <Paragraphs>29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4" baseType="lpstr">
      <vt:lpstr>-apple-system</vt:lpstr>
      <vt:lpstr>Arial</vt:lpstr>
      <vt:lpstr>Calibri</vt:lpstr>
      <vt:lpstr>Calibri Light</vt:lpstr>
      <vt:lpstr>Harding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Andrea</dc:creator>
  <cp:lastModifiedBy>Andrea</cp:lastModifiedBy>
  <cp:revision>3</cp:revision>
  <dcterms:created xsi:type="dcterms:W3CDTF">2022-05-02T08:36:15Z</dcterms:created>
  <dcterms:modified xsi:type="dcterms:W3CDTF">2022-05-02T08:45:32Z</dcterms:modified>
</cp:coreProperties>
</file>