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8" r:id="rId2"/>
    <p:sldId id="256" r:id="rId3"/>
    <p:sldId id="257" r:id="rId4"/>
  </p:sldIdLst>
  <p:sldSz cx="9144000" cy="6858000" type="screen4x3"/>
  <p:notesSz cx="7772400" cy="100584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57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stomShape 1"/>
          <p:cNvSpPr/>
          <p:nvPr/>
        </p:nvSpPr>
        <p:spPr>
          <a:xfrm>
            <a:off x="0" y="0"/>
            <a:ext cx="144000" cy="6858000"/>
          </a:xfrm>
          <a:prstGeom prst="rect">
            <a:avLst/>
          </a:prstGeom>
          <a:solidFill>
            <a:srgbClr val="0054A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" name="CustomShape 2"/>
          <p:cNvSpPr/>
          <p:nvPr/>
        </p:nvSpPr>
        <p:spPr>
          <a:xfrm>
            <a:off x="0" y="0"/>
            <a:ext cx="144000" cy="1198440"/>
          </a:xfrm>
          <a:prstGeom prst="rect">
            <a:avLst/>
          </a:prstGeom>
          <a:solidFill>
            <a:srgbClr val="FFCE3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stomShape 1"/>
          <p:cNvSpPr/>
          <p:nvPr/>
        </p:nvSpPr>
        <p:spPr>
          <a:xfrm>
            <a:off x="611560" y="4797152"/>
            <a:ext cx="8077320" cy="451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r>
              <a:rPr lang="en-US" sz="1100" b="0" strike="noStrike" spc="-1" dirty="0">
                <a:solidFill>
                  <a:srgbClr val="000000"/>
                </a:solidFill>
                <a:latin typeface="Arial"/>
              </a:rPr>
              <a:t>View of a (001) sheet with two kinds of pores, A and B, in </a:t>
            </a:r>
            <a:r>
              <a:rPr lang="en-US" sz="1100" b="1" strike="noStrike" spc="-1" dirty="0">
                <a:solidFill>
                  <a:srgbClr val="000000"/>
                </a:solidFill>
                <a:latin typeface="Arial"/>
              </a:rPr>
              <a:t>NENU-</a:t>
            </a:r>
            <a:r>
              <a:rPr lang="en-US" sz="1100" b="1" i="1" strike="noStrike" spc="-1" dirty="0">
                <a:solidFill>
                  <a:srgbClr val="000000"/>
                </a:solidFill>
                <a:latin typeface="Arial"/>
              </a:rPr>
              <a:t>n</a:t>
            </a:r>
            <a:r>
              <a:rPr lang="en-US" sz="1100" b="0" strike="noStrike" spc="-1" dirty="0">
                <a:solidFill>
                  <a:srgbClr val="000000"/>
                </a:solidFill>
                <a:latin typeface="Arial"/>
              </a:rPr>
              <a:t> (</a:t>
            </a:r>
            <a:r>
              <a:rPr lang="en-US" sz="1100" b="1" i="1" strike="noStrike" spc="-1" dirty="0">
                <a:solidFill>
                  <a:srgbClr val="000000"/>
                </a:solidFill>
                <a:latin typeface="Arial"/>
              </a:rPr>
              <a:t>n</a:t>
            </a:r>
            <a:r>
              <a:rPr lang="en-US" sz="1100" b="0" strike="noStrike" spc="-1" dirty="0">
                <a:solidFill>
                  <a:srgbClr val="000000"/>
                </a:solidFill>
                <a:latin typeface="Arial"/>
              </a:rPr>
              <a:t> = </a:t>
            </a:r>
            <a:r>
              <a:rPr lang="en-US" sz="1100" b="1" strike="noStrike" spc="-1" dirty="0">
                <a:solidFill>
                  <a:srgbClr val="000000"/>
                </a:solidFill>
                <a:latin typeface="Arial"/>
              </a:rPr>
              <a:t>1−6</a:t>
            </a:r>
            <a:r>
              <a:rPr lang="en-US" sz="1100" b="0" strike="noStrike" spc="-1" dirty="0">
                <a:solidFill>
                  <a:srgbClr val="000000"/>
                </a:solidFill>
                <a:latin typeface="Arial"/>
              </a:rPr>
              <a:t>). The Cu-BTC framework and </a:t>
            </a:r>
            <a:r>
              <a:rPr lang="en-US" sz="1100" b="0" strike="noStrike" spc="-1" dirty="0" err="1">
                <a:solidFill>
                  <a:srgbClr val="000000"/>
                </a:solidFill>
                <a:latin typeface="Arial"/>
              </a:rPr>
              <a:t>Keggin</a:t>
            </a:r>
            <a:r>
              <a:rPr lang="en-US" sz="11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1100" b="0" strike="noStrike" spc="-1" dirty="0" err="1">
                <a:solidFill>
                  <a:srgbClr val="000000"/>
                </a:solidFill>
                <a:latin typeface="Arial"/>
              </a:rPr>
              <a:t>polyanions</a:t>
            </a:r>
            <a:r>
              <a:rPr lang="en-US" sz="11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endParaRPr lang="en-US" sz="1100" b="0" strike="noStrike" spc="-1" dirty="0" smtClean="0">
              <a:solidFill>
                <a:srgbClr val="000000"/>
              </a:solidFill>
              <a:latin typeface="Arial"/>
            </a:endParaRPr>
          </a:p>
          <a:p>
            <a:r>
              <a:rPr lang="en-US" sz="1100" b="0" strike="noStrike" spc="-1" dirty="0" smtClean="0">
                <a:solidFill>
                  <a:srgbClr val="000000"/>
                </a:solidFill>
                <a:latin typeface="Arial"/>
              </a:rPr>
              <a:t>are </a:t>
            </a:r>
            <a:r>
              <a:rPr lang="en-US" sz="1100" b="0" strike="noStrike" spc="-1" dirty="0">
                <a:solidFill>
                  <a:srgbClr val="000000"/>
                </a:solidFill>
                <a:latin typeface="Arial"/>
              </a:rPr>
              <a:t>represented by wireframe and polyhedral models. Blue, red, and gray represent Cu, O, and C, respectively.</a:t>
            </a:r>
          </a:p>
        </p:txBody>
      </p:sp>
      <p:sp>
        <p:nvSpPr>
          <p:cNvPr id="5" name="CustomShape 2"/>
          <p:cNvSpPr/>
          <p:nvPr/>
        </p:nvSpPr>
        <p:spPr>
          <a:xfrm>
            <a:off x="533520" y="5867280"/>
            <a:ext cx="8381880" cy="990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 anchor="b"/>
          <a:lstStyle/>
          <a:p>
            <a:r>
              <a:rPr lang="en-US" sz="1000" b="0" strike="noStrike" spc="-1">
                <a:solidFill>
                  <a:srgbClr val="000000"/>
                </a:solidFill>
                <a:latin typeface="Arial"/>
              </a:rPr>
              <a:t>DOI: (10.1021/ja807357r) </a:t>
            </a:r>
          </a:p>
        </p:txBody>
      </p:sp>
      <p:sp>
        <p:nvSpPr>
          <p:cNvPr id="6" name="Line 3"/>
          <p:cNvSpPr/>
          <p:nvPr/>
        </p:nvSpPr>
        <p:spPr>
          <a:xfrm>
            <a:off x="457200" y="6170760"/>
            <a:ext cx="8381880" cy="1440"/>
          </a:xfrm>
          <a:prstGeom prst="line">
            <a:avLst/>
          </a:prstGeom>
          <a:ln w="324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7" name="Main graphic"/>
          <p:cNvPicPr/>
          <p:nvPr/>
        </p:nvPicPr>
        <p:blipFill>
          <a:blip r:embed="rId2" cstate="print"/>
          <a:stretch/>
        </p:blipFill>
        <p:spPr>
          <a:xfrm>
            <a:off x="1422360" y="812520"/>
            <a:ext cx="6350040" cy="37094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CustomShape 1"/>
          <p:cNvSpPr/>
          <p:nvPr/>
        </p:nvSpPr>
        <p:spPr>
          <a:xfrm>
            <a:off x="609480" y="4648320"/>
            <a:ext cx="8077320" cy="451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r>
              <a:rPr lang="en-US" sz="1100" b="0" strike="noStrike" spc="-1" dirty="0">
                <a:solidFill>
                  <a:srgbClr val="000000"/>
                </a:solidFill>
                <a:latin typeface="Arial"/>
              </a:rPr>
              <a:t>Components of the crystal structures of </a:t>
            </a:r>
            <a:r>
              <a:rPr lang="en-US" sz="1100" b="1" strike="noStrike" spc="-1" dirty="0">
                <a:solidFill>
                  <a:srgbClr val="000000"/>
                </a:solidFill>
                <a:latin typeface="Arial"/>
              </a:rPr>
              <a:t>NENU-</a:t>
            </a:r>
            <a:r>
              <a:rPr lang="en-US" sz="1100" b="1" i="1" strike="noStrike" spc="-1" dirty="0">
                <a:solidFill>
                  <a:srgbClr val="000000"/>
                </a:solidFill>
                <a:latin typeface="Arial"/>
              </a:rPr>
              <a:t>n</a:t>
            </a:r>
            <a:r>
              <a:rPr lang="en-US" sz="1100" b="1" strike="noStrike" spc="-1" dirty="0">
                <a:solidFill>
                  <a:srgbClr val="000000"/>
                </a:solidFill>
                <a:latin typeface="Arial"/>
              </a:rPr>
              <a:t> (</a:t>
            </a:r>
            <a:r>
              <a:rPr lang="en-US" sz="1100" b="1" i="1" strike="noStrike" spc="-1" dirty="0">
                <a:solidFill>
                  <a:srgbClr val="000000"/>
                </a:solidFill>
                <a:latin typeface="Arial"/>
              </a:rPr>
              <a:t>n</a:t>
            </a:r>
            <a:r>
              <a:rPr lang="en-US" sz="1100" b="1" strike="noStrike" spc="-1" dirty="0">
                <a:solidFill>
                  <a:srgbClr val="000000"/>
                </a:solidFill>
                <a:latin typeface="Arial"/>
              </a:rPr>
              <a:t> = 1−6)</a:t>
            </a:r>
            <a:r>
              <a:rPr lang="en-US" sz="1100" b="0" strike="noStrike" spc="-1" dirty="0">
                <a:solidFill>
                  <a:srgbClr val="000000"/>
                </a:solidFill>
                <a:latin typeface="Arial"/>
              </a:rPr>
              <a:t>: (a) a cube of five truncated-octahedral cages sharing square faces; </a:t>
            </a:r>
            <a:endParaRPr lang="en-US" sz="1100" b="0" strike="noStrike" spc="-1" dirty="0" smtClean="0">
              <a:solidFill>
                <a:srgbClr val="000000"/>
              </a:solidFill>
              <a:latin typeface="Arial"/>
            </a:endParaRPr>
          </a:p>
          <a:p>
            <a:r>
              <a:rPr lang="en-US" sz="1100" b="0" strike="noStrike" spc="-1" dirty="0" smtClean="0">
                <a:solidFill>
                  <a:srgbClr val="000000"/>
                </a:solidFill>
                <a:latin typeface="Arial"/>
              </a:rPr>
              <a:t>(</a:t>
            </a:r>
            <a:r>
              <a:rPr lang="en-US" sz="1100" b="0" strike="noStrike" spc="-1" dirty="0">
                <a:solidFill>
                  <a:srgbClr val="000000"/>
                </a:solidFill>
                <a:latin typeface="Arial"/>
              </a:rPr>
              <a:t>b) the pore A accommodating the </a:t>
            </a:r>
            <a:r>
              <a:rPr lang="en-US" sz="1100" b="0" strike="noStrike" spc="-1" dirty="0" err="1">
                <a:solidFill>
                  <a:srgbClr val="000000"/>
                </a:solidFill>
                <a:latin typeface="Arial"/>
              </a:rPr>
              <a:t>Keggin</a:t>
            </a:r>
            <a:r>
              <a:rPr lang="en-US" sz="11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1100" b="0" strike="noStrike" spc="-1" dirty="0" err="1">
                <a:solidFill>
                  <a:srgbClr val="000000"/>
                </a:solidFill>
                <a:latin typeface="Arial"/>
              </a:rPr>
              <a:t>polyanion</a:t>
            </a:r>
            <a:r>
              <a:rPr lang="en-US" sz="1100" b="0" strike="noStrike" spc="-1" dirty="0">
                <a:solidFill>
                  <a:srgbClr val="000000"/>
                </a:solidFill>
                <a:latin typeface="Arial"/>
              </a:rPr>
              <a:t>, Cu2-cluster (blue </a:t>
            </a:r>
            <a:r>
              <a:rPr lang="en-US" sz="1100" b="0" strike="noStrike" spc="-1" dirty="0" err="1">
                <a:solidFill>
                  <a:srgbClr val="000000"/>
                </a:solidFill>
                <a:latin typeface="Arial"/>
              </a:rPr>
              <a:t>polyhedra</a:t>
            </a:r>
            <a:r>
              <a:rPr lang="en-US" sz="1100" b="0" strike="noStrike" spc="-1" dirty="0">
                <a:solidFill>
                  <a:srgbClr val="000000"/>
                </a:solidFill>
                <a:latin typeface="Arial"/>
              </a:rPr>
              <a:t>), </a:t>
            </a:r>
            <a:r>
              <a:rPr lang="en-US" sz="1100" b="0" strike="noStrike" spc="-1" dirty="0" err="1">
                <a:solidFill>
                  <a:srgbClr val="000000"/>
                </a:solidFill>
                <a:latin typeface="Arial"/>
              </a:rPr>
              <a:t>Keggin</a:t>
            </a:r>
            <a:r>
              <a:rPr lang="en-US" sz="11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1100" b="0" strike="noStrike" spc="-1" dirty="0" err="1">
                <a:solidFill>
                  <a:srgbClr val="000000"/>
                </a:solidFill>
                <a:latin typeface="Arial"/>
              </a:rPr>
              <a:t>polyanion</a:t>
            </a:r>
            <a:r>
              <a:rPr lang="en-US" sz="1100" b="0" strike="noStrike" spc="-1" dirty="0">
                <a:solidFill>
                  <a:srgbClr val="000000"/>
                </a:solidFill>
                <a:latin typeface="Arial"/>
              </a:rPr>
              <a:t> (red </a:t>
            </a:r>
            <a:r>
              <a:rPr lang="en-US" sz="1100" b="0" strike="noStrike" spc="-1" dirty="0" err="1">
                <a:solidFill>
                  <a:srgbClr val="000000"/>
                </a:solidFill>
                <a:latin typeface="Arial"/>
              </a:rPr>
              <a:t>polyhedra</a:t>
            </a:r>
            <a:r>
              <a:rPr lang="en-US" sz="1100" b="0" strike="noStrike" spc="-1" dirty="0">
                <a:solidFill>
                  <a:srgbClr val="000000"/>
                </a:solidFill>
                <a:latin typeface="Arial"/>
              </a:rPr>
              <a:t>), C (gray), </a:t>
            </a:r>
            <a:endParaRPr lang="en-US" sz="1100" b="0" strike="noStrike" spc="-1" dirty="0" smtClean="0">
              <a:solidFill>
                <a:srgbClr val="000000"/>
              </a:solidFill>
              <a:latin typeface="Arial"/>
            </a:endParaRPr>
          </a:p>
          <a:p>
            <a:r>
              <a:rPr lang="en-US" sz="1100" b="0" strike="noStrike" spc="-1" dirty="0" smtClean="0">
                <a:solidFill>
                  <a:srgbClr val="000000"/>
                </a:solidFill>
                <a:latin typeface="Arial"/>
              </a:rPr>
              <a:t>and </a:t>
            </a:r>
            <a:r>
              <a:rPr lang="en-US" sz="1100" b="0" strike="noStrike" spc="-1" dirty="0">
                <a:solidFill>
                  <a:srgbClr val="000000"/>
                </a:solidFill>
                <a:latin typeface="Arial"/>
              </a:rPr>
              <a:t>O (red). All H atoms and solvent molecules are omitted for clarity.</a:t>
            </a:r>
          </a:p>
        </p:txBody>
      </p:sp>
      <p:sp>
        <p:nvSpPr>
          <p:cNvPr id="40" name="CustomShape 2"/>
          <p:cNvSpPr/>
          <p:nvPr/>
        </p:nvSpPr>
        <p:spPr>
          <a:xfrm>
            <a:off x="533520" y="5867280"/>
            <a:ext cx="8381880" cy="990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 anchor="b"/>
          <a:lstStyle/>
          <a:p>
            <a:r>
              <a:rPr lang="en-US" sz="1000" b="0" strike="noStrike" spc="-1">
                <a:solidFill>
                  <a:srgbClr val="000000"/>
                </a:solidFill>
                <a:latin typeface="Arial"/>
              </a:rPr>
              <a:t>DOI: (10.1021/ja807357r) </a:t>
            </a:r>
          </a:p>
        </p:txBody>
      </p:sp>
      <p:sp>
        <p:nvSpPr>
          <p:cNvPr id="41" name="Line 3"/>
          <p:cNvSpPr/>
          <p:nvPr/>
        </p:nvSpPr>
        <p:spPr>
          <a:xfrm>
            <a:off x="457200" y="6170760"/>
            <a:ext cx="8381880" cy="1440"/>
          </a:xfrm>
          <a:prstGeom prst="line">
            <a:avLst/>
          </a:prstGeom>
          <a:ln w="324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42" name="Main graphic"/>
          <p:cNvPicPr/>
          <p:nvPr/>
        </p:nvPicPr>
        <p:blipFill>
          <a:blip r:embed="rId2" cstate="print"/>
          <a:stretch/>
        </p:blipFill>
        <p:spPr>
          <a:xfrm>
            <a:off x="1422360" y="1089720"/>
            <a:ext cx="6350040" cy="31550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stomShape 1"/>
          <p:cNvSpPr/>
          <p:nvPr/>
        </p:nvSpPr>
        <p:spPr>
          <a:xfrm>
            <a:off x="609480" y="4648320"/>
            <a:ext cx="8077320" cy="451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/>
          <a:lstStyle/>
          <a:p>
            <a:r>
              <a:rPr lang="en-US" sz="1100" b="0" strike="noStrike" spc="-1" dirty="0">
                <a:solidFill>
                  <a:srgbClr val="000000"/>
                </a:solidFill>
                <a:latin typeface="Arial"/>
              </a:rPr>
              <a:t>Results for the hydrolysis of ester in the presence of NENU-</a:t>
            </a:r>
            <a:r>
              <a:rPr lang="en-US" sz="1100" b="1" strike="noStrike" spc="-1" dirty="0">
                <a:solidFill>
                  <a:srgbClr val="000000"/>
                </a:solidFill>
                <a:latin typeface="Arial"/>
              </a:rPr>
              <a:t>3a</a:t>
            </a:r>
            <a:r>
              <a:rPr lang="en-US" sz="1100" b="0" strike="noStrike" spc="-1" dirty="0">
                <a:solidFill>
                  <a:srgbClr val="000000"/>
                </a:solidFill>
                <a:latin typeface="Arial"/>
              </a:rPr>
              <a:t>: (a) methyl acetate; (b) ethyl acetate; (c) methyl benzoate; </a:t>
            </a:r>
            <a:endParaRPr lang="en-US" sz="1100" b="0" strike="noStrike" spc="-1" dirty="0" smtClean="0">
              <a:solidFill>
                <a:srgbClr val="000000"/>
              </a:solidFill>
              <a:latin typeface="Arial"/>
            </a:endParaRPr>
          </a:p>
          <a:p>
            <a:r>
              <a:rPr lang="en-US" sz="1100" b="0" strike="noStrike" spc="-1" dirty="0" smtClean="0">
                <a:solidFill>
                  <a:srgbClr val="000000"/>
                </a:solidFill>
                <a:latin typeface="Arial"/>
              </a:rPr>
              <a:t>(</a:t>
            </a:r>
            <a:r>
              <a:rPr lang="en-US" sz="1100" b="0" strike="noStrike" spc="-1" dirty="0">
                <a:solidFill>
                  <a:srgbClr val="000000"/>
                </a:solidFill>
                <a:latin typeface="Arial"/>
              </a:rPr>
              <a:t>d) ethyl benzoate; and (e) 4-methyl-phenyl propionate. The reactions were performed with 5 wt% 30 </a:t>
            </a:r>
            <a:r>
              <a:rPr lang="en-US" sz="1100" b="0" strike="noStrike" spc="-1" dirty="0" err="1">
                <a:solidFill>
                  <a:srgbClr val="000000"/>
                </a:solidFill>
                <a:latin typeface="Arial"/>
              </a:rPr>
              <a:t>mL</a:t>
            </a:r>
            <a:r>
              <a:rPr lang="en-US" sz="1100" b="0" strike="noStrike" spc="-1" dirty="0">
                <a:solidFill>
                  <a:srgbClr val="000000"/>
                </a:solidFill>
                <a:latin typeface="Arial"/>
              </a:rPr>
              <a:t> aqueous solution </a:t>
            </a:r>
            <a:endParaRPr lang="en-US" sz="1100" b="0" strike="noStrike" spc="-1" dirty="0" smtClean="0">
              <a:solidFill>
                <a:srgbClr val="000000"/>
              </a:solidFill>
              <a:latin typeface="Arial"/>
            </a:endParaRPr>
          </a:p>
          <a:p>
            <a:r>
              <a:rPr lang="en-US" sz="1100" b="0" strike="noStrike" spc="-1" dirty="0" smtClean="0">
                <a:solidFill>
                  <a:srgbClr val="000000"/>
                </a:solidFill>
                <a:latin typeface="Arial"/>
              </a:rPr>
              <a:t>for </a:t>
            </a:r>
            <a:r>
              <a:rPr lang="en-US" sz="1100" b="0" strike="noStrike" spc="-1" dirty="0">
                <a:solidFill>
                  <a:srgbClr val="000000"/>
                </a:solidFill>
                <a:latin typeface="Arial"/>
              </a:rPr>
              <a:t>(a) and (b) at 60 °C and 2 wt% 30 </a:t>
            </a:r>
            <a:r>
              <a:rPr lang="en-US" sz="1100" b="0" strike="noStrike" spc="-1" dirty="0" err="1">
                <a:solidFill>
                  <a:srgbClr val="000000"/>
                </a:solidFill>
                <a:latin typeface="Arial"/>
              </a:rPr>
              <a:t>mL</a:t>
            </a:r>
            <a:r>
              <a:rPr lang="en-US" sz="1100" b="0" strike="noStrike" spc="-1" dirty="0">
                <a:solidFill>
                  <a:srgbClr val="000000"/>
                </a:solidFill>
                <a:latin typeface="Arial"/>
              </a:rPr>
              <a:t> aqueous solution for (c)−(e) at 80 °C, respectively; catalyst weight 0.20 g; reaction time 5 h.</a:t>
            </a:r>
          </a:p>
        </p:txBody>
      </p:sp>
      <p:sp>
        <p:nvSpPr>
          <p:cNvPr id="5" name="CustomShape 2"/>
          <p:cNvSpPr/>
          <p:nvPr/>
        </p:nvSpPr>
        <p:spPr>
          <a:xfrm>
            <a:off x="533520" y="5867280"/>
            <a:ext cx="8381880" cy="990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 anchor="b"/>
          <a:lstStyle/>
          <a:p>
            <a:r>
              <a:rPr lang="en-US" sz="1000" b="0" strike="noStrike" spc="-1">
                <a:solidFill>
                  <a:srgbClr val="000000"/>
                </a:solidFill>
                <a:latin typeface="Arial"/>
              </a:rPr>
              <a:t>DOI: (10.1021/ja807357r) </a:t>
            </a:r>
          </a:p>
        </p:txBody>
      </p:sp>
      <p:sp>
        <p:nvSpPr>
          <p:cNvPr id="6" name="Line 3"/>
          <p:cNvSpPr/>
          <p:nvPr/>
        </p:nvSpPr>
        <p:spPr>
          <a:xfrm>
            <a:off x="457200" y="6170760"/>
            <a:ext cx="8381880" cy="1440"/>
          </a:xfrm>
          <a:prstGeom prst="line">
            <a:avLst/>
          </a:prstGeom>
          <a:ln w="324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7" name="Main graphic"/>
          <p:cNvPicPr/>
          <p:nvPr/>
        </p:nvPicPr>
        <p:blipFill>
          <a:blip r:embed="rId2" cstate="print"/>
          <a:stretch/>
        </p:blipFill>
        <p:spPr>
          <a:xfrm>
            <a:off x="1747440" y="762120"/>
            <a:ext cx="5699880" cy="38098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Words>240</Words>
  <Application>Microsoft Office PowerPoint</Application>
  <PresentationFormat>Affichage à l'écran (4:3)</PresentationFormat>
  <Paragraphs>11</Paragraphs>
  <Slides>3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4" baseType="lpstr">
      <vt:lpstr>Office Theme</vt:lpstr>
      <vt:lpstr>Diapositive 1</vt:lpstr>
      <vt:lpstr>Diapositive 2</vt:lpstr>
      <vt:lpstr>Diapositive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pierre</dc:creator>
  <cp:lastModifiedBy>pierre</cp:lastModifiedBy>
  <cp:revision>1</cp:revision>
  <dcterms:modified xsi:type="dcterms:W3CDTF">2022-05-09T13:49:30Z</dcterms:modified>
  <dc:language>en-US</dc:language>
</cp:coreProperties>
</file>