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37"/>
    <p:restoredTop sz="82920"/>
  </p:normalViewPr>
  <p:slideViewPr>
    <p:cSldViewPr snapToGrid="0" snapToObjects="1">
      <p:cViewPr varScale="1">
        <p:scale>
          <a:sx n="84" d="100"/>
          <a:sy n="84" d="100"/>
        </p:scale>
        <p:origin x="184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F7DE8-702B-FD4E-B9A5-EC4749B9D0D2}" type="datetimeFigureOut">
              <a:t>08/06/2022</a:t>
            </a:fld>
            <a:endParaRPr lang="en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559FEE-17BE-694F-ADD1-C754BA50798F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03522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Scheme 1.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Direct coordination of Ti(IV)-substituted POM cluster-anions to anatase-TiO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cores. The reaction of amorphous 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(s) (upper right) with the mono-defect Keggin anion, α-PW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39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7–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yellow: W(VI)-centered polyhedra; red: P(V)-centered tetrahedra), gives a clear solution of 6-nm anatase-TiO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cores solubilized by covalently attached POM capping ligands, [α-PW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39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Ti]–O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(Ti(IV)-centered polyhedra are in grey).</a:t>
            </a:r>
            <a:r>
              <a:rPr lang="en-IL">
                <a:effectLst/>
              </a:rPr>
              <a:t> </a:t>
            </a:r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559FEE-17BE-694F-ADD1-C754BA50798F}" type="slidenum">
              <a:t>2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919139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1. 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Dynamic light scattering (DLS) data and 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 NMR spectra before and after reaction of amorphous 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(s) with Na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[α-PW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39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 (Na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Room-temperature hydrolysis of TTIP (8 mM), in the presence of 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(4 mM), gives micron-sized particles of 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(s), a) and inset, and no change in the 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 NMR spectrum of 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(-10.8 ppm; b). Heating for 20 hours at 170 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Symbol" pitchFamily="2" charset="2"/>
              </a:rPr>
              <a:t>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 gives a clear solution of nano-scale particles, c) and inset, and [α-PTiW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5-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is the only POM observed by 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 NMR spectroscopy (-13.9 ppm; d); the full 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 NMR spectum and a balanced equation are provided as Supporting Information.</a:t>
            </a:r>
            <a:r>
              <a:rPr lang="en-IL">
                <a:effectLst/>
              </a:rPr>
              <a:t> </a:t>
            </a:r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559FEE-17BE-694F-ADD1-C754BA50798F}" type="slidenum">
              <a:t>3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160451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2. 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Characterization of anatase-TiO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nanocrystal “cores”. a) TEM image of the purified nanoparticles (dried); inset: selected-area electron diffraction pattern of the particles. b) HRTEM image of a single anatase core with fringes corresponding to (101) planes of Ti atoms.</a:t>
            </a:r>
            <a:r>
              <a:rPr lang="en-IL">
                <a:effectLst/>
              </a:rPr>
              <a:t> </a:t>
            </a:r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559FEE-17BE-694F-ADD1-C754BA50798F}" type="slidenum">
              <a:t>4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485426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3. 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Tungsten-based capping ligands on individual anatase-TiO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cores. a) Cryo-TEM image of numerous ca. 1 nm clusters (dark objects) on the surface of an anatase NC (for comparison, images of anatase with </a:t>
            </a:r>
            <a:r>
              <a:rPr lang="de-DE" sz="120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surface-attached clusters are provided in Figure S4). b) High angle annular dark field (HAADF) image of the ca. 1 nm clusters on an anatase NC. EDX data (Figure S5) show that the numerous bright-white spots (three of which are indicated by yellow arrows) are tungsten based, while the grey areas are mostly titanium.</a:t>
            </a:r>
            <a:r>
              <a:rPr lang="en-IL">
                <a:effectLst/>
              </a:rPr>
              <a:t> </a:t>
            </a:r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559FEE-17BE-694F-ADD1-C754BA50798F}" type="slidenum">
              <a:t>5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676256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4.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Spectroscopic characterization of the heteropolytungstate capping ligands. FTIR spectra of (red curve): the heteropolytungstate-capped anatase (corrected for absorbance by 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and (black curve): pure Na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[α-PTiW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 (Na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559FEE-17BE-694F-ADD1-C754BA50798F}" type="slidenum">
              <a:t>6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148890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5.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Experimental and simulated ESI mass spectra for the z = 1+ ion, {TBA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HP[TiW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]}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mixed TBA / H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salt of [PTiW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5-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The instrument accuracy is ± 0.1 amu.</a:t>
            </a:r>
            <a:r>
              <a:rPr lang="en-IL">
                <a:effectLst/>
              </a:rPr>
              <a:t> </a:t>
            </a:r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559FEE-17BE-694F-ADD1-C754BA50798F}" type="slidenum">
              <a:t>7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482786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6.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Coordination modes and redox chemistry of POM capping ligands on anatase nanocrystals. a) By analogy to alkoxide ligands on molecular 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clusters, 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2´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shown bound via </a:t>
            </a:r>
            <a:r>
              <a:rPr lang="de-DE" sz="120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 or </a:t>
            </a:r>
            <a:r>
              <a:rPr lang="de-DE" sz="120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 linkages to a facet perpendicular to (101) planes of anatase (O: red, Ti: yellow, W: green). b) Forward and reverse differential pulse voltammograms (versus Ag/AgCl, 3M NaCl) of 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2´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-capping ligands on anatase nanocrystals in 0.2 M aqueous LiClO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IL">
                <a:effectLst/>
              </a:rPr>
              <a:t> </a:t>
            </a:r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559FEE-17BE-694F-ADD1-C754BA50798F}" type="slidenum">
              <a:t>8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698400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7.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Photocatalytic H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evolution, a) in mmol of H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a function of time: (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per g of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commercial anatase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(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per g of pure pure [α-PTiW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5-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(Na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salt), (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per g of 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[α-SiW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39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Ti]–O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-capped anatase NCs, and (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per g of TiO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2´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-capped anatase NCs. b) Rates of H</a:t>
            </a:r>
            <a:r>
              <a:rPr lang="de-DE" sz="120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production, i.e., slopes of the lines indicated in panel a) (both with R</a:t>
            </a:r>
            <a:r>
              <a:rPr lang="de-DE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values of 0.999), after an induction period observed for both types of POM-capped NCs. </a:t>
            </a:r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559FEE-17BE-694F-ADD1-C754BA50798F}" type="slidenum">
              <a:t>9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84380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217144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757056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51866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093103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569164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00007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739424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28075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224415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193228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520643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AD3EC-C2EE-8447-B3CE-23EE7B7F0E4A}" type="datetimeFigureOut">
              <a:t>08/06/2022</a:t>
            </a:fld>
            <a:endParaRPr lang="en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D1A39-C53F-9C47-823A-6C2B9D0293C0}" type="slidenum"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11335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2F8ED02-EBAB-8F9D-0605-277821CBD956}"/>
              </a:ext>
            </a:extLst>
          </p:cNvPr>
          <p:cNvSpPr txBox="1"/>
          <p:nvPr/>
        </p:nvSpPr>
        <p:spPr>
          <a:xfrm>
            <a:off x="2126974" y="496957"/>
            <a:ext cx="1308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TOC graphic</a:t>
            </a:r>
          </a:p>
        </p:txBody>
      </p:sp>
      <p:pic>
        <p:nvPicPr>
          <p:cNvPr id="8" name="Picture 7" descr="A picture containing text, clipart, queen&#10;&#10;Description automatically generated">
            <a:extLst>
              <a:ext uri="{FF2B5EF4-FFF2-40B4-BE49-F238E27FC236}">
                <a16:creationId xmlns:a16="http://schemas.microsoft.com/office/drawing/2014/main" id="{548040BF-2819-BA5D-4BC2-19F604C9F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406650"/>
            <a:ext cx="87630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60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DB749F2-5FF8-8227-4D4A-03C9BC6AA882}"/>
              </a:ext>
            </a:extLst>
          </p:cNvPr>
          <p:cNvSpPr txBox="1"/>
          <p:nvPr/>
        </p:nvSpPr>
        <p:spPr>
          <a:xfrm>
            <a:off x="1371600" y="45720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Scheme 1</a:t>
            </a:r>
          </a:p>
        </p:txBody>
      </p:sp>
      <p:pic>
        <p:nvPicPr>
          <p:cNvPr id="8" name="Picture 7" descr="A picture containing text, queen&#10;&#10;Description automatically generated">
            <a:extLst>
              <a:ext uri="{FF2B5EF4-FFF2-40B4-BE49-F238E27FC236}">
                <a16:creationId xmlns:a16="http://schemas.microsoft.com/office/drawing/2014/main" id="{FAAB1971-6F6B-08A0-AFC6-CA006E127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250" y="1403350"/>
            <a:ext cx="5397500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06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imeline&#10;&#10;Description automatically generated">
            <a:extLst>
              <a:ext uri="{FF2B5EF4-FFF2-40B4-BE49-F238E27FC236}">
                <a16:creationId xmlns:a16="http://schemas.microsoft.com/office/drawing/2014/main" id="{093B8EDF-5C30-FB6B-F495-682DF4B82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795" y="1154474"/>
            <a:ext cx="7444409" cy="53024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E99A30-B8DD-8E7B-B6B7-9B65931E761D}"/>
              </a:ext>
            </a:extLst>
          </p:cNvPr>
          <p:cNvSpPr txBox="1"/>
          <p:nvPr/>
        </p:nvSpPr>
        <p:spPr>
          <a:xfrm>
            <a:off x="2047461" y="38762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Fig. 1</a:t>
            </a:r>
          </a:p>
        </p:txBody>
      </p:sp>
    </p:spTree>
    <p:extLst>
      <p:ext uri="{BB962C8B-B14F-4D97-AF65-F5344CB8AC3E}">
        <p14:creationId xmlns:p14="http://schemas.microsoft.com/office/powerpoint/2010/main" val="3003464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CD5FE4EE-2F82-AB1A-7AC9-FD8B9CA01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389" y="1661215"/>
            <a:ext cx="7021576" cy="35355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7789107-B0ED-FBCF-5D79-BE76AEDCF079}"/>
              </a:ext>
            </a:extLst>
          </p:cNvPr>
          <p:cNvSpPr txBox="1"/>
          <p:nvPr/>
        </p:nvSpPr>
        <p:spPr>
          <a:xfrm>
            <a:off x="2047461" y="38762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Fig. 2</a:t>
            </a:r>
          </a:p>
        </p:txBody>
      </p:sp>
    </p:spTree>
    <p:extLst>
      <p:ext uri="{BB962C8B-B14F-4D97-AF65-F5344CB8AC3E}">
        <p14:creationId xmlns:p14="http://schemas.microsoft.com/office/powerpoint/2010/main" val="3651174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61991F-6E78-A32A-91BD-DDF87CF14B9C}"/>
              </a:ext>
            </a:extLst>
          </p:cNvPr>
          <p:cNvSpPr txBox="1"/>
          <p:nvPr/>
        </p:nvSpPr>
        <p:spPr>
          <a:xfrm>
            <a:off x="2047461" y="38762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Fig. 3</a:t>
            </a:r>
          </a:p>
        </p:txBody>
      </p:sp>
      <p:pic>
        <p:nvPicPr>
          <p:cNvPr id="6" name="Picture 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1C2E7E8-EEE7-75DD-BC51-CDDF3670B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250" y="2063750"/>
            <a:ext cx="5397500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6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F8E176-D40E-5F3E-447C-334AED06B4FA}"/>
              </a:ext>
            </a:extLst>
          </p:cNvPr>
          <p:cNvSpPr txBox="1"/>
          <p:nvPr/>
        </p:nvSpPr>
        <p:spPr>
          <a:xfrm>
            <a:off x="2047461" y="38762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Fig. 4</a:t>
            </a:r>
          </a:p>
        </p:txBody>
      </p:sp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33434F4C-A156-4A39-3AEA-16474A1677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894" y="1112986"/>
            <a:ext cx="5285740" cy="463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318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C4D70F-87C0-6FDD-E068-EB594425365E}"/>
              </a:ext>
            </a:extLst>
          </p:cNvPr>
          <p:cNvSpPr txBox="1"/>
          <p:nvPr/>
        </p:nvSpPr>
        <p:spPr>
          <a:xfrm>
            <a:off x="2047461" y="38762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Fig. 5</a:t>
            </a:r>
          </a:p>
        </p:txBody>
      </p:sp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6A8DB8B-C52B-8D35-6367-E2FBBBBB6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250" y="1435100"/>
            <a:ext cx="5397500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3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C1FC7A-5070-20DF-D794-3D86563EEC09}"/>
              </a:ext>
            </a:extLst>
          </p:cNvPr>
          <p:cNvSpPr txBox="1"/>
          <p:nvPr/>
        </p:nvSpPr>
        <p:spPr>
          <a:xfrm>
            <a:off x="2047461" y="38762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Fig. 6</a:t>
            </a:r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A58C5DB5-A3B0-5F51-C76E-F4BDD4DC0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250" y="2355850"/>
            <a:ext cx="5397500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82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F9B0C9-5D8E-832B-BEA9-DA1DD953B38F}"/>
              </a:ext>
            </a:extLst>
          </p:cNvPr>
          <p:cNvSpPr txBox="1"/>
          <p:nvPr/>
        </p:nvSpPr>
        <p:spPr>
          <a:xfrm>
            <a:off x="2047461" y="38762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/>
              <a:t>Fig. 7</a:t>
            </a: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70075D10-BB6B-01C3-6EFA-9674C4D7D6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0" y="1606550"/>
            <a:ext cx="7188200" cy="364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744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709</Words>
  <Application>Microsoft Macintosh PowerPoint</Application>
  <PresentationFormat>On-screen Show (4:3)</PresentationFormat>
  <Paragraphs>25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איירה וינשטוק</dc:creator>
  <cp:lastModifiedBy>איירה וינשטוק</cp:lastModifiedBy>
  <cp:revision>11</cp:revision>
  <dcterms:created xsi:type="dcterms:W3CDTF">2022-06-08T16:17:38Z</dcterms:created>
  <dcterms:modified xsi:type="dcterms:W3CDTF">2022-06-08T17:00:50Z</dcterms:modified>
</cp:coreProperties>
</file>