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698500" y="8657488"/>
            <a:ext cx="11607801" cy="461060"/>
          </a:xfrm>
          <a:prstGeom prst="rect">
            <a:avLst/>
          </a:prstGeom>
        </p:spPr>
        <p:txBody>
          <a:bodyPr anchor="b"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b="1" sz="2304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698500" y="1854200"/>
            <a:ext cx="11609057" cy="3302000"/>
          </a:xfrm>
          <a:prstGeom prst="rect">
            <a:avLst/>
          </a:prstGeom>
        </p:spPr>
        <p:txBody>
          <a:bodyPr anchor="b"/>
          <a:lstStyle>
            <a:lvl1pPr>
              <a:defRPr spc="-164" sz="82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698500" y="5105400"/>
            <a:ext cx="11607800" cy="145639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698500" y="3568700"/>
            <a:ext cx="11607800" cy="26177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698500" y="6209979"/>
            <a:ext cx="11607800" cy="6718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698500" y="999066"/>
            <a:ext cx="11607800" cy="521091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176" sz="176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/>
          <p:nvPr>
            <p:ph type="body" sz="half" idx="1" hasCustomPrompt="1"/>
          </p:nvPr>
        </p:nvSpPr>
        <p:spPr>
          <a:xfrm>
            <a:off x="736600" y="3721100"/>
            <a:ext cx="11531600" cy="2324100"/>
          </a:xfrm>
          <a:prstGeom prst="rect">
            <a:avLst/>
          </a:prstGeom>
        </p:spPr>
        <p:txBody>
          <a:bodyPr anchor="ctr"/>
          <a:lstStyle>
            <a:lvl1pPr marL="457200" indent="-3429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457200" indent="1143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457200" indent="5715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457200" indent="10287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457200" indent="1485900">
              <a:spcBef>
                <a:spcPts val="0"/>
              </a:spcBef>
              <a:buSzTx/>
              <a:buNone/>
              <a:defRPr spc="-119" sz="6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tribution"/>
          <p:cNvSpPr txBox="1"/>
          <p:nvPr>
            <p:ph type="body" sz="quarter" idx="21" hasCustomPrompt="1"/>
          </p:nvPr>
        </p:nvSpPr>
        <p:spPr>
          <a:xfrm>
            <a:off x="1219200" y="6426200"/>
            <a:ext cx="11049000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b="1" sz="2304"/>
            </a:lvl1pPr>
          </a:lstStyle>
          <a:p>
            <a:pPr/>
            <a:r>
              <a:t>Attribution</a:t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pappardelle pasta with parsley butter, roasted hazelnuts and shaved parmesan cheese"/>
          <p:cNvSpPr/>
          <p:nvPr>
            <p:ph type="pic" idx="21"/>
          </p:nvPr>
        </p:nvSpPr>
        <p:spPr>
          <a:xfrm>
            <a:off x="-2082800" y="687558"/>
            <a:ext cx="11165190" cy="8373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Bowl of salad with fried rice, boiled eggs and chopsticks"/>
          <p:cNvSpPr/>
          <p:nvPr>
            <p:ph type="pic" sz="half" idx="22"/>
          </p:nvPr>
        </p:nvSpPr>
        <p:spPr>
          <a:xfrm>
            <a:off x="6597650" y="292100"/>
            <a:ext cx="5740400" cy="45923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Bowl with salmon cakes, salad and houmous"/>
          <p:cNvSpPr/>
          <p:nvPr>
            <p:ph type="pic" idx="23"/>
          </p:nvPr>
        </p:nvSpPr>
        <p:spPr>
          <a:xfrm>
            <a:off x="4984750" y="2749413"/>
            <a:ext cx="7937500" cy="9238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/>
          <p:nvPr>
            <p:ph type="pic" idx="21"/>
          </p:nvPr>
        </p:nvSpPr>
        <p:spPr>
          <a:xfrm>
            <a:off x="-1016000" y="-1054100"/>
            <a:ext cx="14427200" cy="115417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376767" y="-915894"/>
            <a:ext cx="17835652" cy="106821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698500" y="5181600"/>
            <a:ext cx="11607800" cy="3302000"/>
          </a:xfrm>
          <a:prstGeom prst="rect">
            <a:avLst/>
          </a:prstGeom>
        </p:spPr>
        <p:txBody>
          <a:bodyPr anchor="b"/>
          <a:lstStyle>
            <a:lvl1pPr>
              <a:defRPr spc="-164" sz="82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698500" y="8432800"/>
            <a:ext cx="11607800" cy="68976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hor and Date"/>
          <p:cNvSpPr txBox="1"/>
          <p:nvPr>
            <p:ph type="body" sz="quarter" idx="22" hasCustomPrompt="1"/>
          </p:nvPr>
        </p:nvSpPr>
        <p:spPr>
          <a:xfrm>
            <a:off x="698500" y="571500"/>
            <a:ext cx="11607801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b="1" sz="2304"/>
            </a:lvl1pPr>
          </a:lstStyle>
          <a:p>
            <a:pPr/>
            <a:r>
              <a:t>Author and Date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xfrm>
            <a:off x="6349999" y="9220199"/>
            <a:ext cx="297893" cy="287479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 "/>
          <p:cNvSpPr/>
          <p:nvPr>
            <p:ph type="pic" idx="21"/>
          </p:nvPr>
        </p:nvSpPr>
        <p:spPr>
          <a:xfrm>
            <a:off x="5319129" y="495299"/>
            <a:ext cx="7543801" cy="87800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698500" y="5003800"/>
            <a:ext cx="5105400" cy="4044566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Slide Title"/>
          <p:cNvSpPr txBox="1"/>
          <p:nvPr>
            <p:ph type="title" hasCustomPrompt="1"/>
          </p:nvPr>
        </p:nvSpPr>
        <p:spPr>
          <a:xfrm>
            <a:off x="698500" y="692534"/>
            <a:ext cx="5105400" cy="4387466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589358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wl of pappardelle pasta with parsley butter, roasted hazelnuts and shaved parmesan cheese"/>
          <p:cNvSpPr/>
          <p:nvPr>
            <p:ph type="pic" idx="21"/>
          </p:nvPr>
        </p:nvSpPr>
        <p:spPr>
          <a:xfrm>
            <a:off x="6172200" y="596900"/>
            <a:ext cx="6448425" cy="8597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Title"/>
          <p:cNvSpPr txBox="1"/>
          <p:nvPr>
            <p:ph type="title" hasCustomPrompt="1"/>
          </p:nvPr>
        </p:nvSpPr>
        <p:spPr>
          <a:xfrm>
            <a:off x="698500" y="444500"/>
            <a:ext cx="5105400" cy="10160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2" name="Slide Subtitle"/>
          <p:cNvSpPr txBox="1"/>
          <p:nvPr>
            <p:ph type="body" sz="quarter" idx="22" hasCustomPrompt="1"/>
          </p:nvPr>
        </p:nvSpPr>
        <p:spPr>
          <a:xfrm>
            <a:off x="698500" y="1412977"/>
            <a:ext cx="5105400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Slide Subtitle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698500" y="3480196"/>
            <a:ext cx="5105400" cy="5593161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698500" y="3225800"/>
            <a:ext cx="11607800" cy="3302000"/>
          </a:xfrm>
          <a:prstGeom prst="rect">
            <a:avLst/>
          </a:prstGeom>
        </p:spPr>
        <p:txBody>
          <a:bodyPr anchor="ctr"/>
          <a:lstStyle>
            <a:lvl1pPr>
              <a:defRPr b="0" spc="-164" sz="8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698500" y="444500"/>
            <a:ext cx="11607800" cy="10160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698500" y="1409700"/>
            <a:ext cx="11607801" cy="671802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b="1" sz="38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300"/>
              </a:spcBef>
              <a:buSzTx/>
              <a:buNone/>
              <a:defRPr spc="-38" sz="3800"/>
            </a:lvl1pPr>
            <a:lvl2pPr marL="0" indent="457200">
              <a:spcBef>
                <a:spcPts val="1300"/>
              </a:spcBef>
              <a:buSzTx/>
              <a:buNone/>
              <a:defRPr spc="-38" sz="3800"/>
            </a:lvl2pPr>
            <a:lvl3pPr marL="0" indent="914400">
              <a:spcBef>
                <a:spcPts val="1300"/>
              </a:spcBef>
              <a:buSzTx/>
              <a:buNone/>
              <a:defRPr spc="-38" sz="3800"/>
            </a:lvl3pPr>
            <a:lvl4pPr marL="0" indent="1371600">
              <a:spcBef>
                <a:spcPts val="1300"/>
              </a:spcBef>
              <a:buSzTx/>
              <a:buNone/>
              <a:defRPr spc="-38" sz="3800"/>
            </a:lvl4pPr>
            <a:lvl5pPr marL="0" indent="1828800">
              <a:spcBef>
                <a:spcPts val="1300"/>
              </a:spcBef>
              <a:buSzTx/>
              <a:buNone/>
              <a:defRPr spc="-38" sz="38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 hasCustomPrompt="1"/>
          </p:nvPr>
        </p:nvSpPr>
        <p:spPr>
          <a:xfrm>
            <a:off x="698500" y="2959100"/>
            <a:ext cx="11607800" cy="609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Slide Title"/>
          <p:cNvSpPr txBox="1"/>
          <p:nvPr>
            <p:ph type="title" hasCustomPrompt="1"/>
          </p:nvPr>
        </p:nvSpPr>
        <p:spPr>
          <a:xfrm>
            <a:off x="698500" y="440266"/>
            <a:ext cx="1160780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50067" y="9220199"/>
            <a:ext cx="297892" cy="287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3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19" strike="noStrike" sz="6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81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762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143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524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905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286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667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048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429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0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5015" y="642237"/>
            <a:ext cx="10414770" cy="10674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43245" y="3678235"/>
            <a:ext cx="3127144" cy="272490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Proposed C2v idealised structure for [Mo5O17H3]3–"/>
          <p:cNvSpPr txBox="1"/>
          <p:nvPr/>
        </p:nvSpPr>
        <p:spPr>
          <a:xfrm>
            <a:off x="761353" y="6741654"/>
            <a:ext cx="5090928" cy="360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Proposed </a:t>
            </a:r>
            <a:r>
              <a:rPr i="1"/>
              <a:t>C</a:t>
            </a:r>
            <a:r>
              <a:rPr baseline="-5999"/>
              <a:t>2v</a:t>
            </a:r>
            <a:r>
              <a:t> idealised structure for [Mo</a:t>
            </a:r>
            <a:r>
              <a:rPr baseline="-5999"/>
              <a:t>5</a:t>
            </a:r>
            <a:r>
              <a:t>O</a:t>
            </a:r>
            <a:r>
              <a:rPr baseline="-5999"/>
              <a:t>17</a:t>
            </a:r>
            <a:r>
              <a:t>H</a:t>
            </a:r>
            <a:r>
              <a:rPr baseline="-5999"/>
              <a:t>3</a:t>
            </a:r>
            <a:r>
              <a:t>]</a:t>
            </a:r>
            <a:r>
              <a:rPr baseline="31999"/>
              <a:t>3–</a:t>
            </a:r>
          </a:p>
        </p:txBody>
      </p:sp>
      <p:pic>
        <p:nvPicPr>
          <p:cNvPr id="154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39290" y="2020109"/>
            <a:ext cx="3480807" cy="6041156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(TBA)3[Mo5O17H3]…"/>
          <p:cNvSpPr txBox="1"/>
          <p:nvPr/>
        </p:nvSpPr>
        <p:spPr>
          <a:xfrm>
            <a:off x="5725835" y="2466320"/>
            <a:ext cx="1964756" cy="62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(TBA)</a:t>
            </a:r>
            <a:r>
              <a:rPr baseline="-5999"/>
              <a:t>3</a:t>
            </a:r>
            <a:r>
              <a:t>[Mo</a:t>
            </a:r>
            <a:r>
              <a:rPr baseline="-5999"/>
              <a:t>5</a:t>
            </a:r>
            <a:r>
              <a:t>O</a:t>
            </a:r>
            <a:r>
              <a:rPr baseline="-5999"/>
              <a:t>17</a:t>
            </a:r>
            <a:r>
              <a:t>H</a:t>
            </a:r>
            <a:r>
              <a:rPr baseline="-5999"/>
              <a:t>3</a:t>
            </a:r>
            <a:r>
              <a:t>]</a:t>
            </a:r>
            <a:r>
              <a:rPr baseline="31999"/>
              <a:t> </a:t>
            </a:r>
            <a:endParaRPr baseline="31999"/>
          </a:p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KBr</a:t>
            </a:r>
          </a:p>
        </p:txBody>
      </p:sp>
      <p:sp>
        <p:nvSpPr>
          <p:cNvPr id="156" name="(TBA)3[Mo5O17H3]…"/>
          <p:cNvSpPr txBox="1"/>
          <p:nvPr/>
        </p:nvSpPr>
        <p:spPr>
          <a:xfrm>
            <a:off x="10806840" y="2466320"/>
            <a:ext cx="1964756" cy="62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(TBA)</a:t>
            </a:r>
            <a:r>
              <a:rPr baseline="-5999"/>
              <a:t>3</a:t>
            </a:r>
            <a:r>
              <a:t>[Mo</a:t>
            </a:r>
            <a:r>
              <a:rPr baseline="-5999"/>
              <a:t>5</a:t>
            </a:r>
            <a:r>
              <a:t>O</a:t>
            </a:r>
            <a:r>
              <a:rPr baseline="-5999"/>
              <a:t>17</a:t>
            </a:r>
            <a:r>
              <a:t>H</a:t>
            </a:r>
            <a:r>
              <a:rPr baseline="-5999"/>
              <a:t>3</a:t>
            </a:r>
            <a:r>
              <a:t>]</a:t>
            </a:r>
            <a:r>
              <a:rPr baseline="31999"/>
              <a:t> </a:t>
            </a:r>
            <a:endParaRPr baseline="31999"/>
          </a:p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MeCN</a:t>
            </a:r>
          </a:p>
        </p:txBody>
      </p:sp>
      <p:sp>
        <p:nvSpPr>
          <p:cNvPr id="157" name="(TBA)2[Me2AsMo4O15H]…"/>
          <p:cNvSpPr txBox="1"/>
          <p:nvPr/>
        </p:nvSpPr>
        <p:spPr>
          <a:xfrm>
            <a:off x="5433667" y="5735738"/>
            <a:ext cx="2549092" cy="62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(TBA)</a:t>
            </a:r>
            <a:r>
              <a:rPr baseline="-5999"/>
              <a:t>2</a:t>
            </a:r>
            <a:r>
              <a:t>[Me</a:t>
            </a:r>
            <a:r>
              <a:rPr baseline="-5999"/>
              <a:t>2</a:t>
            </a:r>
            <a:r>
              <a:t>AsMo</a:t>
            </a:r>
            <a:r>
              <a:rPr baseline="-5999"/>
              <a:t>4</a:t>
            </a:r>
            <a:r>
              <a:t>O</a:t>
            </a:r>
            <a:r>
              <a:rPr baseline="-5999"/>
              <a:t>15</a:t>
            </a:r>
            <a:r>
              <a:t>H]</a:t>
            </a:r>
            <a:r>
              <a:rPr baseline="31999"/>
              <a:t> </a:t>
            </a:r>
            <a:endParaRPr baseline="31999"/>
          </a:p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KBr</a:t>
            </a:r>
          </a:p>
        </p:txBody>
      </p:sp>
      <p:sp>
        <p:nvSpPr>
          <p:cNvPr id="158" name="(TBA)3[Mo5O17H3]…"/>
          <p:cNvSpPr txBox="1"/>
          <p:nvPr/>
        </p:nvSpPr>
        <p:spPr>
          <a:xfrm>
            <a:off x="10747569" y="4318636"/>
            <a:ext cx="2083298" cy="627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(TBA)</a:t>
            </a:r>
            <a:r>
              <a:rPr baseline="-5999"/>
              <a:t>3</a:t>
            </a:r>
            <a:r>
              <a:t>[Mo</a:t>
            </a:r>
            <a:r>
              <a:rPr baseline="-5999"/>
              <a:t>5</a:t>
            </a:r>
            <a:r>
              <a:t>O</a:t>
            </a:r>
            <a:r>
              <a:rPr baseline="-5999"/>
              <a:t>17</a:t>
            </a:r>
            <a:r>
              <a:t>H</a:t>
            </a:r>
            <a:r>
              <a:rPr baseline="-5999"/>
              <a:t>3</a:t>
            </a:r>
            <a:r>
              <a:t>]</a:t>
            </a:r>
            <a:r>
              <a:rPr baseline="31999"/>
              <a:t> </a:t>
            </a:r>
            <a:endParaRPr baseline="31999"/>
          </a:p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1,2-C</a:t>
            </a:r>
            <a:r>
              <a:rPr baseline="-5999"/>
              <a:t>2</a:t>
            </a:r>
            <a:r>
              <a:t>H</a:t>
            </a:r>
            <a:r>
              <a:rPr baseline="-5999"/>
              <a:t>4</a:t>
            </a:r>
            <a:r>
              <a:t>Cl</a:t>
            </a:r>
            <a:r>
              <a:rPr baseline="-5999"/>
              <a:t>2</a:t>
            </a:r>
            <a:r>
              <a:t> (2 min)</a:t>
            </a:r>
          </a:p>
        </p:txBody>
      </p:sp>
      <p:sp>
        <p:nvSpPr>
          <p:cNvPr id="159" name="(TBA)3[Mo5O17H3]…"/>
          <p:cNvSpPr txBox="1"/>
          <p:nvPr/>
        </p:nvSpPr>
        <p:spPr>
          <a:xfrm>
            <a:off x="10684001" y="6068045"/>
            <a:ext cx="2210434" cy="627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(TBA)</a:t>
            </a:r>
            <a:r>
              <a:rPr baseline="-5999"/>
              <a:t>3</a:t>
            </a:r>
            <a:r>
              <a:t>[Mo</a:t>
            </a:r>
            <a:r>
              <a:rPr baseline="-5999"/>
              <a:t>5</a:t>
            </a:r>
            <a:r>
              <a:t>O</a:t>
            </a:r>
            <a:r>
              <a:rPr baseline="-5999"/>
              <a:t>17</a:t>
            </a:r>
            <a:r>
              <a:t>H</a:t>
            </a:r>
            <a:r>
              <a:rPr baseline="-5999"/>
              <a:t>3</a:t>
            </a:r>
            <a:r>
              <a:t>]</a:t>
            </a:r>
            <a:r>
              <a:rPr baseline="31999"/>
              <a:t> </a:t>
            </a:r>
            <a:endParaRPr baseline="31999"/>
          </a:p>
          <a:p>
            <a:pPr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t>1,2-C</a:t>
            </a:r>
            <a:r>
              <a:rPr baseline="-5999"/>
              <a:t>2</a:t>
            </a:r>
            <a:r>
              <a:t>H</a:t>
            </a:r>
            <a:r>
              <a:rPr baseline="-5999"/>
              <a:t>4</a:t>
            </a:r>
            <a:r>
              <a:t>Cl</a:t>
            </a:r>
            <a:r>
              <a:rPr baseline="-5999"/>
              <a:t>2</a:t>
            </a:r>
            <a:r>
              <a:t> (30 min)</a:t>
            </a:r>
          </a:p>
        </p:txBody>
      </p:sp>
      <p:sp>
        <p:nvSpPr>
          <p:cNvPr id="160" name="FTIR spectra"/>
          <p:cNvSpPr txBox="1"/>
          <p:nvPr/>
        </p:nvSpPr>
        <p:spPr>
          <a:xfrm>
            <a:off x="8699218" y="8281656"/>
            <a:ext cx="1435337" cy="3608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FTIR spectra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